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7" r:id="rId3"/>
    <p:sldId id="294" r:id="rId4"/>
    <p:sldId id="268" r:id="rId5"/>
    <p:sldId id="309" r:id="rId6"/>
    <p:sldId id="269" r:id="rId7"/>
    <p:sldId id="310" r:id="rId8"/>
    <p:sldId id="295" r:id="rId9"/>
    <p:sldId id="293" r:id="rId10"/>
    <p:sldId id="260" r:id="rId11"/>
    <p:sldId id="261" r:id="rId12"/>
    <p:sldId id="298" r:id="rId13"/>
    <p:sldId id="263" r:id="rId14"/>
    <p:sldId id="264" r:id="rId15"/>
    <p:sldId id="291" r:id="rId16"/>
    <p:sldId id="312" r:id="rId17"/>
    <p:sldId id="275" r:id="rId18"/>
    <p:sldId id="274" r:id="rId19"/>
    <p:sldId id="270" r:id="rId20"/>
    <p:sldId id="273" r:id="rId21"/>
    <p:sldId id="300" r:id="rId22"/>
    <p:sldId id="311" r:id="rId23"/>
    <p:sldId id="313" r:id="rId24"/>
    <p:sldId id="316" r:id="rId25"/>
    <p:sldId id="314" r:id="rId26"/>
    <p:sldId id="315" r:id="rId27"/>
    <p:sldId id="317" r:id="rId28"/>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andre RIGAUD" initials="C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1A56"/>
    <a:srgbClr val="FF0066"/>
    <a:srgbClr val="BFBFBF"/>
    <a:srgbClr val="FF3686"/>
    <a:srgbClr val="C54679"/>
    <a:srgbClr val="06457C"/>
    <a:srgbClr val="015A8F"/>
    <a:srgbClr val="015D92"/>
    <a:srgbClr val="F9EE5A"/>
    <a:srgbClr val="282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94714" autoAdjust="0"/>
  </p:normalViewPr>
  <p:slideViewPr>
    <p:cSldViewPr snapToGrid="0">
      <p:cViewPr>
        <p:scale>
          <a:sx n="100" d="100"/>
          <a:sy n="100" d="100"/>
        </p:scale>
        <p:origin x="-870"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fr-FR"/>
              <a:t>Conso Electricité 2020</a:t>
            </a:r>
          </a:p>
          <a:p>
            <a:pPr>
              <a:defRPr/>
            </a:pPr>
            <a:r>
              <a:rPr lang="fr-FR"/>
              <a:t>283MWh</a:t>
            </a:r>
          </a:p>
        </c:rich>
      </c:tx>
      <c:layout>
        <c:manualLayout>
          <c:xMode val="edge"/>
          <c:yMode val="edge"/>
          <c:x val="0.27612938310768703"/>
          <c:y val="4.0682896045590472E-2"/>
        </c:manualLayout>
      </c:layout>
      <c:overlay val="0"/>
    </c:title>
    <c:autoTitleDeleted val="0"/>
    <c:view3D>
      <c:rotX val="30"/>
      <c:rotY val="250"/>
      <c:rAngAx val="0"/>
      <c:perspective val="30"/>
    </c:view3D>
    <c:floor>
      <c:thickness val="0"/>
    </c:floor>
    <c:sideWall>
      <c:thickness val="0"/>
    </c:sideWall>
    <c:backWall>
      <c:thickness val="0"/>
    </c:backWall>
    <c:plotArea>
      <c:layout>
        <c:manualLayout>
          <c:layoutTarget val="inner"/>
          <c:xMode val="edge"/>
          <c:yMode val="edge"/>
          <c:x val="5.4427625294741384E-2"/>
          <c:y val="0.2712361336512325"/>
          <c:w val="0.79287918708036276"/>
          <c:h val="0.67031903454816222"/>
        </c:manualLayout>
      </c:layout>
      <c:pie3DChart>
        <c:varyColors val="1"/>
        <c:ser>
          <c:idx val="0"/>
          <c:order val="0"/>
          <c:tx>
            <c:strRef>
              <c:f>Bilan_2020!$D$6</c:f>
              <c:strCache>
                <c:ptCount val="1"/>
                <c:pt idx="0">
                  <c:v>Energie
(MWh)</c:v>
                </c:pt>
              </c:strCache>
            </c:strRef>
          </c:tx>
          <c:explosion val="29"/>
          <c:dLbls>
            <c:dLbl>
              <c:idx val="0"/>
              <c:layout/>
              <c:tx>
                <c:rich>
                  <a:bodyPr/>
                  <a:lstStyle/>
                  <a:p>
                    <a:r>
                      <a:rPr lang="en-US" smtClean="0"/>
                      <a:t>Eclairage Public</a:t>
                    </a:r>
                    <a:r>
                      <a:rPr lang="en-US"/>
                      <a:t>
 135 
47,6%</a:t>
                    </a:r>
                  </a:p>
                </c:rich>
              </c:tx>
              <c:showLegendKey val="0"/>
              <c:showVal val="1"/>
              <c:showCatName val="1"/>
              <c:showSerName val="0"/>
              <c:showPercent val="1"/>
              <c:showBubbleSize val="0"/>
              <c:separator>
</c:separator>
            </c:dLbl>
            <c:dLbl>
              <c:idx val="1"/>
              <c:layout>
                <c:manualLayout>
                  <c:x val="-8.6332294794085995E-2"/>
                  <c:y val="-0.15928635152905224"/>
                </c:manualLayout>
              </c:layout>
              <c:showLegendKey val="0"/>
              <c:showVal val="1"/>
              <c:showCatName val="1"/>
              <c:showSerName val="0"/>
              <c:showPercent val="1"/>
              <c:showBubbleSize val="0"/>
              <c:separator>
</c:separator>
            </c:dLbl>
            <c:dLbl>
              <c:idx val="2"/>
              <c:layout>
                <c:manualLayout>
                  <c:x val="2.89286429124417E-2"/>
                  <c:y val="-0.23505370729563918"/>
                </c:manualLayout>
              </c:layou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323-48EC-8798-9FDA1281E611}"/>
                </c:ext>
              </c:extLst>
            </c:dLbl>
            <c:dLbl>
              <c:idx val="7"/>
              <c:layout>
                <c:manualLayout>
                  <c:x val="-1.3896863611473026E-2"/>
                  <c:y val="0.14937563500288037"/>
                </c:manualLayout>
              </c:layout>
              <c:showLegendKey val="0"/>
              <c:showVal val="1"/>
              <c:showCatName val="1"/>
              <c:showSerName val="0"/>
              <c:showPercent val="1"/>
              <c:showBubbleSize val="0"/>
              <c:separator>
</c:separator>
            </c:dLbl>
            <c:dLbl>
              <c:idx val="9"/>
              <c:layout>
                <c:manualLayout>
                  <c:x val="9.6190495914431115E-2"/>
                  <c:y val="-0.14393336333830392"/>
                </c:manualLayout>
              </c:layou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323-48EC-8798-9FDA1281E611}"/>
                </c:ext>
              </c:extLst>
            </c:dLbl>
            <c:numFmt formatCode="0.0%" sourceLinked="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showLegendKey val="0"/>
            <c:showVal val="1"/>
            <c:showCatName val="1"/>
            <c:showSerName val="0"/>
            <c:showPercent val="1"/>
            <c:showBubbleSize val="0"/>
            <c:separator>
</c:separator>
            <c:showLeaderLines val="1"/>
            <c:extLst xmlns:c16r2="http://schemas.microsoft.com/office/drawing/2015/06/chart">
              <c:ext xmlns:c15="http://schemas.microsoft.com/office/drawing/2012/chart" uri="{CE6537A1-D6FC-4f65-9D91-7224C49458BB}">
                <c15:layout/>
              </c:ext>
            </c:extLst>
          </c:dLbls>
          <c:cat>
            <c:strRef>
              <c:f>Bilan_2020!$B$7:$B$16</c:f>
              <c:strCache>
                <c:ptCount val="10"/>
                <c:pt idx="0">
                  <c:v>EP</c:v>
                </c:pt>
                <c:pt idx="1">
                  <c:v>Mairie</c:v>
                </c:pt>
                <c:pt idx="2">
                  <c:v>Atelers municipaux</c:v>
                </c:pt>
                <c:pt idx="3">
                  <c:v>Ancienne gare</c:v>
                </c:pt>
                <c:pt idx="4">
                  <c:v>Bibliothèse</c:v>
                </c:pt>
                <c:pt idx="5">
                  <c:v>Chapelle NDA</c:v>
                </c:pt>
                <c:pt idx="6">
                  <c:v>Foyer Rural</c:v>
                </c:pt>
                <c:pt idx="7">
                  <c:v>Eglise</c:v>
                </c:pt>
                <c:pt idx="8">
                  <c:v>Ecoles</c:v>
                </c:pt>
                <c:pt idx="9">
                  <c:v>Salle des fêtes</c:v>
                </c:pt>
              </c:strCache>
            </c:strRef>
          </c:cat>
          <c:val>
            <c:numRef>
              <c:f>Bilan_2020!$D$7:$D$16</c:f>
              <c:numCache>
                <c:formatCode>_(* #,##0_);_(* \(#,##0\);_(* "-"??_);_(@_)</c:formatCode>
                <c:ptCount val="10"/>
                <c:pt idx="0">
                  <c:v>134.77600000000001</c:v>
                </c:pt>
                <c:pt idx="1">
                  <c:v>11.766</c:v>
                </c:pt>
                <c:pt idx="2">
                  <c:v>0.03</c:v>
                </c:pt>
                <c:pt idx="3">
                  <c:v>1.2769999999999999</c:v>
                </c:pt>
                <c:pt idx="4">
                  <c:v>18.616</c:v>
                </c:pt>
                <c:pt idx="5">
                  <c:v>2.0539999999999998</c:v>
                </c:pt>
                <c:pt idx="6">
                  <c:v>10.326000000000001</c:v>
                </c:pt>
                <c:pt idx="7">
                  <c:v>0.19800000000000001</c:v>
                </c:pt>
                <c:pt idx="8">
                  <c:v>73.876000000000005</c:v>
                </c:pt>
                <c:pt idx="9">
                  <c:v>30.187000000000001</c:v>
                </c:pt>
              </c:numCache>
            </c:numRef>
          </c:val>
          <c:extLst xmlns:c16r2="http://schemas.microsoft.com/office/drawing/2015/06/chart">
            <c:ext xmlns:c16="http://schemas.microsoft.com/office/drawing/2014/chart" uri="{C3380CC4-5D6E-409C-BE32-E72D297353CC}">
              <c16:uniqueId val="{00000000-B323-48EC-8798-9FDA1281E611}"/>
            </c:ext>
          </c:extLst>
        </c:ser>
        <c:dLbls>
          <c:showLegendKey val="0"/>
          <c:showVal val="0"/>
          <c:showCatName val="1"/>
          <c:showSerName val="0"/>
          <c:showPercent val="1"/>
          <c:showBubbleSize val="0"/>
          <c:showLeaderLines val="1"/>
        </c:dLbls>
      </c:pie3DChart>
    </c:plotArea>
    <c:plotVisOnly val="1"/>
    <c:dispBlanksAs val="gap"/>
    <c:showDLblsOverMax val="0"/>
  </c:chart>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Arial" panose="020B0604020202020204" pitchFamily="34" charset="0"/>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BBFE7-A551-4766-B448-352026EBD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472145C-1005-46A1-ACD4-1FF2E1F77DB5}">
      <dgm:prSet phldrT="[Texte]"/>
      <dgm:spPr>
        <a:solidFill>
          <a:srgbClr val="002060"/>
        </a:solidFill>
      </dgm:spPr>
      <dgm:t>
        <a:bodyPr/>
        <a:lstStyle/>
        <a:p>
          <a:r>
            <a:rPr lang="fr-FR" dirty="0" smtClean="0"/>
            <a:t>Pollution Lumineuse</a:t>
          </a:r>
          <a:endParaRPr lang="fr-FR" dirty="0"/>
        </a:p>
      </dgm:t>
    </dgm:pt>
    <dgm:pt modelId="{2DE3DDB4-4350-4229-A9F8-6FFB81406C2F}" type="parTrans" cxnId="{336A708C-51B5-4AF6-B18C-765B7C20955B}">
      <dgm:prSet/>
      <dgm:spPr/>
      <dgm:t>
        <a:bodyPr/>
        <a:lstStyle/>
        <a:p>
          <a:endParaRPr lang="fr-FR"/>
        </a:p>
      </dgm:t>
    </dgm:pt>
    <dgm:pt modelId="{7EEBB074-9EEC-4736-9263-5F1B83800ADA}" type="sibTrans" cxnId="{336A708C-51B5-4AF6-B18C-765B7C20955B}">
      <dgm:prSet/>
      <dgm:spPr/>
      <dgm:t>
        <a:bodyPr/>
        <a:lstStyle/>
        <a:p>
          <a:endParaRPr lang="fr-FR"/>
        </a:p>
      </dgm:t>
    </dgm:pt>
    <dgm:pt modelId="{E323DBBE-96E6-4DB7-88F9-A272F6FC24A4}">
      <dgm:prSet phldrT="[Texte]"/>
      <dgm:spPr>
        <a:solidFill>
          <a:srgbClr val="002060"/>
        </a:solidFill>
      </dgm:spPr>
      <dgm:t>
        <a:bodyPr/>
        <a:lstStyle/>
        <a:p>
          <a:r>
            <a:rPr lang="fr-FR" dirty="0" smtClean="0"/>
            <a:t>A Montaigut sur Save</a:t>
          </a:r>
          <a:endParaRPr lang="fr-FR" dirty="0"/>
        </a:p>
      </dgm:t>
    </dgm:pt>
    <dgm:pt modelId="{6D29E1F1-B871-4BCB-91DA-C151BF3C2C48}" type="parTrans" cxnId="{5A94C1B6-14D3-46F9-98D7-EBBE1F2755D6}">
      <dgm:prSet/>
      <dgm:spPr/>
      <dgm:t>
        <a:bodyPr/>
        <a:lstStyle/>
        <a:p>
          <a:endParaRPr lang="fr-FR"/>
        </a:p>
      </dgm:t>
    </dgm:pt>
    <dgm:pt modelId="{622697A3-DB5C-4546-A0E4-E5E0D0120EB1}" type="sibTrans" cxnId="{5A94C1B6-14D3-46F9-98D7-EBBE1F2755D6}">
      <dgm:prSet/>
      <dgm:spPr/>
      <dgm:t>
        <a:bodyPr/>
        <a:lstStyle/>
        <a:p>
          <a:endParaRPr lang="fr-FR"/>
        </a:p>
      </dgm:t>
    </dgm:pt>
    <dgm:pt modelId="{24A22143-2929-40F7-A54F-822C7E848765}">
      <dgm:prSet phldrT="[Texte]"/>
      <dgm:spPr>
        <a:solidFill>
          <a:srgbClr val="002060"/>
        </a:solidFill>
      </dgm:spPr>
      <dgm:t>
        <a:bodyPr/>
        <a:lstStyle/>
        <a:p>
          <a:r>
            <a:rPr lang="fr-FR" dirty="0" smtClean="0"/>
            <a:t>Eclairage Public</a:t>
          </a:r>
          <a:endParaRPr lang="fr-FR" dirty="0"/>
        </a:p>
      </dgm:t>
    </dgm:pt>
    <dgm:pt modelId="{E2613D14-92D4-46DD-BDFC-0C18D77F8F90}" type="parTrans" cxnId="{C8AB1015-55A7-4228-8B31-B17903AD2AF0}">
      <dgm:prSet/>
      <dgm:spPr/>
      <dgm:t>
        <a:bodyPr/>
        <a:lstStyle/>
        <a:p>
          <a:endParaRPr lang="fr-FR"/>
        </a:p>
      </dgm:t>
    </dgm:pt>
    <dgm:pt modelId="{EBA849B0-ECCB-42B2-AFF9-624C1ADA617B}" type="sibTrans" cxnId="{C8AB1015-55A7-4228-8B31-B17903AD2AF0}">
      <dgm:prSet/>
      <dgm:spPr/>
      <dgm:t>
        <a:bodyPr/>
        <a:lstStyle/>
        <a:p>
          <a:endParaRPr lang="fr-FR"/>
        </a:p>
      </dgm:t>
    </dgm:pt>
    <dgm:pt modelId="{F598FC0A-52EB-4EBF-9D41-27B3A9D562D3}">
      <dgm:prSet phldrT="[Texte]"/>
      <dgm:spPr>
        <a:solidFill>
          <a:srgbClr val="002060"/>
        </a:solidFill>
      </dgm:spPr>
      <dgm:t>
        <a:bodyPr/>
        <a:lstStyle/>
        <a:p>
          <a:r>
            <a:rPr lang="fr-FR" dirty="0" smtClean="0"/>
            <a:t>Extinction de Nuit</a:t>
          </a:r>
          <a:endParaRPr lang="fr-FR" dirty="0"/>
        </a:p>
      </dgm:t>
    </dgm:pt>
    <dgm:pt modelId="{5FB118F5-C6AD-4ACF-8C2A-738DBF3AB699}" type="parTrans" cxnId="{5699ACC6-A9ED-475F-AFF3-FA4CE5A17105}">
      <dgm:prSet/>
      <dgm:spPr/>
      <dgm:t>
        <a:bodyPr/>
        <a:lstStyle/>
        <a:p>
          <a:endParaRPr lang="fr-FR"/>
        </a:p>
      </dgm:t>
    </dgm:pt>
    <dgm:pt modelId="{0D8C6A81-A418-4107-996D-52C43C372042}" type="sibTrans" cxnId="{5699ACC6-A9ED-475F-AFF3-FA4CE5A17105}">
      <dgm:prSet/>
      <dgm:spPr/>
      <dgm:t>
        <a:bodyPr/>
        <a:lstStyle/>
        <a:p>
          <a:endParaRPr lang="fr-FR"/>
        </a:p>
      </dgm:t>
    </dgm:pt>
    <dgm:pt modelId="{6DE93506-A98C-4747-8492-4DAAF5FA616C}">
      <dgm:prSet phldrT="[Texte]"/>
      <dgm:spPr>
        <a:solidFill>
          <a:srgbClr val="002060"/>
        </a:solidFill>
      </dgm:spPr>
      <dgm:t>
        <a:bodyPr/>
        <a:lstStyle/>
        <a:p>
          <a:r>
            <a:rPr lang="fr-FR" dirty="0" smtClean="0">
              <a:solidFill>
                <a:schemeClr val="accent4">
                  <a:lumMod val="40000"/>
                  <a:lumOff val="60000"/>
                </a:schemeClr>
              </a:solidFill>
            </a:rPr>
            <a:t>FAQ</a:t>
          </a:r>
          <a:endParaRPr lang="fr-FR" dirty="0">
            <a:solidFill>
              <a:schemeClr val="accent4">
                <a:lumMod val="40000"/>
                <a:lumOff val="60000"/>
              </a:schemeClr>
            </a:solidFill>
          </a:endParaRPr>
        </a:p>
      </dgm:t>
    </dgm:pt>
    <dgm:pt modelId="{2FCE93E6-FE24-401E-9760-2391C1A3E537}" type="parTrans" cxnId="{84C5E80D-58BE-44A0-8457-7D809A8B8B1A}">
      <dgm:prSet/>
      <dgm:spPr/>
      <dgm:t>
        <a:bodyPr/>
        <a:lstStyle/>
        <a:p>
          <a:endParaRPr lang="fr-FR"/>
        </a:p>
      </dgm:t>
    </dgm:pt>
    <dgm:pt modelId="{608D7998-DF3A-4B36-B525-EE6C4B74A698}" type="sibTrans" cxnId="{84C5E80D-58BE-44A0-8457-7D809A8B8B1A}">
      <dgm:prSet/>
      <dgm:spPr/>
      <dgm:t>
        <a:bodyPr/>
        <a:lstStyle/>
        <a:p>
          <a:endParaRPr lang="fr-FR"/>
        </a:p>
      </dgm:t>
    </dgm:pt>
    <dgm:pt modelId="{834632E4-3D07-49DA-9BB9-23551351AFEF}">
      <dgm:prSet phldrT="[Texte]"/>
      <dgm:spPr>
        <a:solidFill>
          <a:srgbClr val="002060"/>
        </a:solidFill>
      </dgm:spPr>
      <dgm:t>
        <a:bodyPr/>
        <a:lstStyle/>
        <a:p>
          <a:r>
            <a:rPr lang="fr-FR" dirty="0" smtClean="0"/>
            <a:t>Annexes</a:t>
          </a:r>
          <a:endParaRPr lang="fr-FR" dirty="0"/>
        </a:p>
      </dgm:t>
    </dgm:pt>
    <dgm:pt modelId="{414EEFD3-3FC2-47A0-AB15-73D10F369B68}" type="parTrans" cxnId="{FBBCAC00-BE18-45A3-8AA9-FFFE675C93AB}">
      <dgm:prSet/>
      <dgm:spPr/>
      <dgm:t>
        <a:bodyPr/>
        <a:lstStyle/>
        <a:p>
          <a:endParaRPr lang="fr-FR"/>
        </a:p>
      </dgm:t>
    </dgm:pt>
    <dgm:pt modelId="{5F47CC46-4799-4F7D-9DA4-4681B389957A}" type="sibTrans" cxnId="{FBBCAC00-BE18-45A3-8AA9-FFFE675C93AB}">
      <dgm:prSet/>
      <dgm:spPr/>
      <dgm:t>
        <a:bodyPr/>
        <a:lstStyle/>
        <a:p>
          <a:endParaRPr lang="fr-FR"/>
        </a:p>
      </dgm:t>
    </dgm:pt>
    <dgm:pt modelId="{D0B14DA8-D97C-4763-A69D-268D45883236}">
      <dgm:prSet phldrT="[Texte]"/>
      <dgm:spPr>
        <a:solidFill>
          <a:srgbClr val="002060"/>
        </a:solidFill>
      </dgm:spPr>
      <dgm:t>
        <a:bodyPr/>
        <a:lstStyle/>
        <a:p>
          <a:r>
            <a:rPr lang="fr-FR" dirty="0" smtClean="0">
              <a:solidFill>
                <a:schemeClr val="accent4">
                  <a:lumMod val="40000"/>
                  <a:lumOff val="60000"/>
                </a:schemeClr>
              </a:solidFill>
            </a:rPr>
            <a:t>Retours d’Expérience</a:t>
          </a:r>
          <a:endParaRPr lang="fr-FR" dirty="0">
            <a:solidFill>
              <a:schemeClr val="accent4">
                <a:lumMod val="40000"/>
                <a:lumOff val="60000"/>
              </a:schemeClr>
            </a:solidFill>
          </a:endParaRPr>
        </a:p>
      </dgm:t>
    </dgm:pt>
    <dgm:pt modelId="{8A3AB025-067B-4E39-9A9E-A58B3EACDF89}" type="parTrans" cxnId="{55AE735A-16E6-4ABC-8B13-51117DC38B93}">
      <dgm:prSet/>
      <dgm:spPr/>
      <dgm:t>
        <a:bodyPr/>
        <a:lstStyle/>
        <a:p>
          <a:endParaRPr lang="fr-FR"/>
        </a:p>
      </dgm:t>
    </dgm:pt>
    <dgm:pt modelId="{70350457-F096-4EB2-A79D-225161FCD1AB}" type="sibTrans" cxnId="{55AE735A-16E6-4ABC-8B13-51117DC38B93}">
      <dgm:prSet/>
      <dgm:spPr/>
      <dgm:t>
        <a:bodyPr/>
        <a:lstStyle/>
        <a:p>
          <a:endParaRPr lang="fr-FR"/>
        </a:p>
      </dgm:t>
    </dgm:pt>
    <dgm:pt modelId="{170FB379-A307-4FE6-AD0D-501A3140E453}" type="pres">
      <dgm:prSet presAssocID="{F02BBFE7-A551-4766-B448-352026EBDEDE}" presName="linear" presStyleCnt="0">
        <dgm:presLayoutVars>
          <dgm:animLvl val="lvl"/>
          <dgm:resizeHandles val="exact"/>
        </dgm:presLayoutVars>
      </dgm:prSet>
      <dgm:spPr/>
      <dgm:t>
        <a:bodyPr/>
        <a:lstStyle/>
        <a:p>
          <a:endParaRPr lang="fr-FR"/>
        </a:p>
      </dgm:t>
    </dgm:pt>
    <dgm:pt modelId="{FD0E2E5C-0290-4F76-B359-65581035BBE8}" type="pres">
      <dgm:prSet presAssocID="{5472145C-1005-46A1-ACD4-1FF2E1F77DB5}" presName="parentText" presStyleLbl="node1" presStyleIdx="0" presStyleCnt="5" custLinFactNeighborX="374">
        <dgm:presLayoutVars>
          <dgm:chMax val="0"/>
          <dgm:bulletEnabled val="1"/>
        </dgm:presLayoutVars>
      </dgm:prSet>
      <dgm:spPr/>
      <dgm:t>
        <a:bodyPr/>
        <a:lstStyle/>
        <a:p>
          <a:endParaRPr lang="fr-FR"/>
        </a:p>
      </dgm:t>
    </dgm:pt>
    <dgm:pt modelId="{102DC8EC-84B2-407B-B1F7-F0A268A2AC1D}" type="pres">
      <dgm:prSet presAssocID="{7EEBB074-9EEC-4736-9263-5F1B83800ADA}" presName="spacer" presStyleCnt="0"/>
      <dgm:spPr/>
    </dgm:pt>
    <dgm:pt modelId="{999D9E60-3EB4-4268-BABD-A59624458F47}" type="pres">
      <dgm:prSet presAssocID="{24A22143-2929-40F7-A54F-822C7E848765}" presName="parentText" presStyleLbl="node1" presStyleIdx="1" presStyleCnt="5" custLinFactNeighborX="192">
        <dgm:presLayoutVars>
          <dgm:chMax val="0"/>
          <dgm:bulletEnabled val="1"/>
        </dgm:presLayoutVars>
      </dgm:prSet>
      <dgm:spPr/>
      <dgm:t>
        <a:bodyPr/>
        <a:lstStyle/>
        <a:p>
          <a:endParaRPr lang="fr-FR"/>
        </a:p>
      </dgm:t>
    </dgm:pt>
    <dgm:pt modelId="{68A83B1A-ACCF-4D6A-9DB2-57B7360D72EA}" type="pres">
      <dgm:prSet presAssocID="{EBA849B0-ECCB-42B2-AFF9-624C1ADA617B}" presName="spacer" presStyleCnt="0"/>
      <dgm:spPr/>
    </dgm:pt>
    <dgm:pt modelId="{EDED48E3-64F7-4424-882F-C9C36D7E79FD}" type="pres">
      <dgm:prSet presAssocID="{F598FC0A-52EB-4EBF-9D41-27B3A9D562D3}" presName="parentText" presStyleLbl="node1" presStyleIdx="2" presStyleCnt="5" custLinFactNeighborX="374">
        <dgm:presLayoutVars>
          <dgm:chMax val="0"/>
          <dgm:bulletEnabled val="1"/>
        </dgm:presLayoutVars>
      </dgm:prSet>
      <dgm:spPr/>
      <dgm:t>
        <a:bodyPr/>
        <a:lstStyle/>
        <a:p>
          <a:endParaRPr lang="fr-FR"/>
        </a:p>
      </dgm:t>
    </dgm:pt>
    <dgm:pt modelId="{1E1D6ECF-9C5C-4C09-A43E-AD80F24C9520}" type="pres">
      <dgm:prSet presAssocID="{0D8C6A81-A418-4107-996D-52C43C372042}" presName="spacer" presStyleCnt="0"/>
      <dgm:spPr/>
    </dgm:pt>
    <dgm:pt modelId="{008F513E-52C8-4A10-BA9C-4960A19B3132}" type="pres">
      <dgm:prSet presAssocID="{E323DBBE-96E6-4DB7-88F9-A272F6FC24A4}" presName="parentText" presStyleLbl="node1" presStyleIdx="3" presStyleCnt="5" custLinFactNeighborX="374">
        <dgm:presLayoutVars>
          <dgm:chMax val="0"/>
          <dgm:bulletEnabled val="1"/>
        </dgm:presLayoutVars>
      </dgm:prSet>
      <dgm:spPr/>
      <dgm:t>
        <a:bodyPr/>
        <a:lstStyle/>
        <a:p>
          <a:endParaRPr lang="fr-FR"/>
        </a:p>
      </dgm:t>
    </dgm:pt>
    <dgm:pt modelId="{9D71E77E-B6FE-458E-A31A-34C796D2BC22}" type="pres">
      <dgm:prSet presAssocID="{622697A3-DB5C-4546-A0E4-E5E0D0120EB1}" presName="spacer" presStyleCnt="0"/>
      <dgm:spPr/>
    </dgm:pt>
    <dgm:pt modelId="{D7A3348E-1B39-420D-9D49-DFEB23EF7D17}" type="pres">
      <dgm:prSet presAssocID="{834632E4-3D07-49DA-9BB9-23551351AFEF}" presName="parentText" presStyleLbl="node1" presStyleIdx="4" presStyleCnt="5">
        <dgm:presLayoutVars>
          <dgm:chMax val="0"/>
          <dgm:bulletEnabled val="1"/>
        </dgm:presLayoutVars>
      </dgm:prSet>
      <dgm:spPr/>
      <dgm:t>
        <a:bodyPr/>
        <a:lstStyle/>
        <a:p>
          <a:endParaRPr lang="fr-FR"/>
        </a:p>
      </dgm:t>
    </dgm:pt>
    <dgm:pt modelId="{376ED178-5B31-47D5-82E4-A6773DB026A0}" type="pres">
      <dgm:prSet presAssocID="{834632E4-3D07-49DA-9BB9-23551351AFEF}" presName="childText" presStyleLbl="revTx" presStyleIdx="0" presStyleCnt="1">
        <dgm:presLayoutVars>
          <dgm:bulletEnabled val="1"/>
        </dgm:presLayoutVars>
      </dgm:prSet>
      <dgm:spPr/>
      <dgm:t>
        <a:bodyPr/>
        <a:lstStyle/>
        <a:p>
          <a:endParaRPr lang="fr-FR"/>
        </a:p>
      </dgm:t>
    </dgm:pt>
  </dgm:ptLst>
  <dgm:cxnLst>
    <dgm:cxn modelId="{818DEBA7-FF8E-4B14-9743-3EA044078FD4}" type="presOf" srcId="{D0B14DA8-D97C-4763-A69D-268D45883236}" destId="{376ED178-5B31-47D5-82E4-A6773DB026A0}" srcOrd="0" destOrd="0" presId="urn:microsoft.com/office/officeart/2005/8/layout/vList2"/>
    <dgm:cxn modelId="{55AE735A-16E6-4ABC-8B13-51117DC38B93}" srcId="{834632E4-3D07-49DA-9BB9-23551351AFEF}" destId="{D0B14DA8-D97C-4763-A69D-268D45883236}" srcOrd="0" destOrd="0" parTransId="{8A3AB025-067B-4E39-9A9E-A58B3EACDF89}" sibTransId="{70350457-F096-4EB2-A79D-225161FCD1AB}"/>
    <dgm:cxn modelId="{434029C8-0328-4EEB-9C98-91B8383EC2C0}" type="presOf" srcId="{6DE93506-A98C-4747-8492-4DAAF5FA616C}" destId="{376ED178-5B31-47D5-82E4-A6773DB026A0}" srcOrd="0" destOrd="1" presId="urn:microsoft.com/office/officeart/2005/8/layout/vList2"/>
    <dgm:cxn modelId="{84C5E80D-58BE-44A0-8457-7D809A8B8B1A}" srcId="{834632E4-3D07-49DA-9BB9-23551351AFEF}" destId="{6DE93506-A98C-4747-8492-4DAAF5FA616C}" srcOrd="1" destOrd="0" parTransId="{2FCE93E6-FE24-401E-9760-2391C1A3E537}" sibTransId="{608D7998-DF3A-4B36-B525-EE6C4B74A698}"/>
    <dgm:cxn modelId="{5A94C1B6-14D3-46F9-98D7-EBBE1F2755D6}" srcId="{F02BBFE7-A551-4766-B448-352026EBDEDE}" destId="{E323DBBE-96E6-4DB7-88F9-A272F6FC24A4}" srcOrd="3" destOrd="0" parTransId="{6D29E1F1-B871-4BCB-91DA-C151BF3C2C48}" sibTransId="{622697A3-DB5C-4546-A0E4-E5E0D0120EB1}"/>
    <dgm:cxn modelId="{3CE22994-A829-4658-8B84-458AC01215C3}" type="presOf" srcId="{E323DBBE-96E6-4DB7-88F9-A272F6FC24A4}" destId="{008F513E-52C8-4A10-BA9C-4960A19B3132}" srcOrd="0" destOrd="0" presId="urn:microsoft.com/office/officeart/2005/8/layout/vList2"/>
    <dgm:cxn modelId="{B6885B24-3378-4B4A-A19B-F3021D25D786}" type="presOf" srcId="{F02BBFE7-A551-4766-B448-352026EBDEDE}" destId="{170FB379-A307-4FE6-AD0D-501A3140E453}" srcOrd="0" destOrd="0" presId="urn:microsoft.com/office/officeart/2005/8/layout/vList2"/>
    <dgm:cxn modelId="{336A708C-51B5-4AF6-B18C-765B7C20955B}" srcId="{F02BBFE7-A551-4766-B448-352026EBDEDE}" destId="{5472145C-1005-46A1-ACD4-1FF2E1F77DB5}" srcOrd="0" destOrd="0" parTransId="{2DE3DDB4-4350-4229-A9F8-6FFB81406C2F}" sibTransId="{7EEBB074-9EEC-4736-9263-5F1B83800ADA}"/>
    <dgm:cxn modelId="{C8AB1015-55A7-4228-8B31-B17903AD2AF0}" srcId="{F02BBFE7-A551-4766-B448-352026EBDEDE}" destId="{24A22143-2929-40F7-A54F-822C7E848765}" srcOrd="1" destOrd="0" parTransId="{E2613D14-92D4-46DD-BDFC-0C18D77F8F90}" sibTransId="{EBA849B0-ECCB-42B2-AFF9-624C1ADA617B}"/>
    <dgm:cxn modelId="{FFD86B4F-59D9-4C04-995D-4A0E0BD2CAC8}" type="presOf" srcId="{834632E4-3D07-49DA-9BB9-23551351AFEF}" destId="{D7A3348E-1B39-420D-9D49-DFEB23EF7D17}" srcOrd="0" destOrd="0" presId="urn:microsoft.com/office/officeart/2005/8/layout/vList2"/>
    <dgm:cxn modelId="{123CCACC-D833-461B-A30F-20B73705E9CB}" type="presOf" srcId="{24A22143-2929-40F7-A54F-822C7E848765}" destId="{999D9E60-3EB4-4268-BABD-A59624458F47}" srcOrd="0" destOrd="0" presId="urn:microsoft.com/office/officeart/2005/8/layout/vList2"/>
    <dgm:cxn modelId="{E682CBCF-9E55-4C10-8C01-6361AA4C3505}" type="presOf" srcId="{5472145C-1005-46A1-ACD4-1FF2E1F77DB5}" destId="{FD0E2E5C-0290-4F76-B359-65581035BBE8}" srcOrd="0" destOrd="0" presId="urn:microsoft.com/office/officeart/2005/8/layout/vList2"/>
    <dgm:cxn modelId="{FBBCAC00-BE18-45A3-8AA9-FFFE675C93AB}" srcId="{F02BBFE7-A551-4766-B448-352026EBDEDE}" destId="{834632E4-3D07-49DA-9BB9-23551351AFEF}" srcOrd="4" destOrd="0" parTransId="{414EEFD3-3FC2-47A0-AB15-73D10F369B68}" sibTransId="{5F47CC46-4799-4F7D-9DA4-4681B389957A}"/>
    <dgm:cxn modelId="{09AF6F3C-BEE8-4903-B93D-4E91BF4AE432}" type="presOf" srcId="{F598FC0A-52EB-4EBF-9D41-27B3A9D562D3}" destId="{EDED48E3-64F7-4424-882F-C9C36D7E79FD}" srcOrd="0" destOrd="0" presId="urn:microsoft.com/office/officeart/2005/8/layout/vList2"/>
    <dgm:cxn modelId="{5699ACC6-A9ED-475F-AFF3-FA4CE5A17105}" srcId="{F02BBFE7-A551-4766-B448-352026EBDEDE}" destId="{F598FC0A-52EB-4EBF-9D41-27B3A9D562D3}" srcOrd="2" destOrd="0" parTransId="{5FB118F5-C6AD-4ACF-8C2A-738DBF3AB699}" sibTransId="{0D8C6A81-A418-4107-996D-52C43C372042}"/>
    <dgm:cxn modelId="{F077640A-7ED9-4DCB-84C2-7FAABC8F38B5}" type="presParOf" srcId="{170FB379-A307-4FE6-AD0D-501A3140E453}" destId="{FD0E2E5C-0290-4F76-B359-65581035BBE8}" srcOrd="0" destOrd="0" presId="urn:microsoft.com/office/officeart/2005/8/layout/vList2"/>
    <dgm:cxn modelId="{5A9EFD7E-EB0E-4FE4-9A7B-57C240E05E6A}" type="presParOf" srcId="{170FB379-A307-4FE6-AD0D-501A3140E453}" destId="{102DC8EC-84B2-407B-B1F7-F0A268A2AC1D}" srcOrd="1" destOrd="0" presId="urn:microsoft.com/office/officeart/2005/8/layout/vList2"/>
    <dgm:cxn modelId="{B217F264-29BC-4564-9E7B-3253714A582F}" type="presParOf" srcId="{170FB379-A307-4FE6-AD0D-501A3140E453}" destId="{999D9E60-3EB4-4268-BABD-A59624458F47}" srcOrd="2" destOrd="0" presId="urn:microsoft.com/office/officeart/2005/8/layout/vList2"/>
    <dgm:cxn modelId="{D337103F-80FB-45F1-8DFB-9F21D452AD2E}" type="presParOf" srcId="{170FB379-A307-4FE6-AD0D-501A3140E453}" destId="{68A83B1A-ACCF-4D6A-9DB2-57B7360D72EA}" srcOrd="3" destOrd="0" presId="urn:microsoft.com/office/officeart/2005/8/layout/vList2"/>
    <dgm:cxn modelId="{5716A966-0F6D-42A5-8A7C-47E50F16CF30}" type="presParOf" srcId="{170FB379-A307-4FE6-AD0D-501A3140E453}" destId="{EDED48E3-64F7-4424-882F-C9C36D7E79FD}" srcOrd="4" destOrd="0" presId="urn:microsoft.com/office/officeart/2005/8/layout/vList2"/>
    <dgm:cxn modelId="{DC12B1FD-2B60-47F4-AACB-FC6D00DF9478}" type="presParOf" srcId="{170FB379-A307-4FE6-AD0D-501A3140E453}" destId="{1E1D6ECF-9C5C-4C09-A43E-AD80F24C9520}" srcOrd="5" destOrd="0" presId="urn:microsoft.com/office/officeart/2005/8/layout/vList2"/>
    <dgm:cxn modelId="{2DED48F4-8DE4-4F5E-B77F-88B1D65968AD}" type="presParOf" srcId="{170FB379-A307-4FE6-AD0D-501A3140E453}" destId="{008F513E-52C8-4A10-BA9C-4960A19B3132}" srcOrd="6" destOrd="0" presId="urn:microsoft.com/office/officeart/2005/8/layout/vList2"/>
    <dgm:cxn modelId="{1C1D6BCE-A4BB-41A3-8508-0362939FD5B9}" type="presParOf" srcId="{170FB379-A307-4FE6-AD0D-501A3140E453}" destId="{9D71E77E-B6FE-458E-A31A-34C796D2BC22}" srcOrd="7" destOrd="0" presId="urn:microsoft.com/office/officeart/2005/8/layout/vList2"/>
    <dgm:cxn modelId="{E6D9990B-E5BE-4E14-A43F-A0439339BC9B}" type="presParOf" srcId="{170FB379-A307-4FE6-AD0D-501A3140E453}" destId="{D7A3348E-1B39-420D-9D49-DFEB23EF7D17}" srcOrd="8" destOrd="0" presId="urn:microsoft.com/office/officeart/2005/8/layout/vList2"/>
    <dgm:cxn modelId="{630BE0CC-0DD1-4671-9B53-5C45582986A8}" type="presParOf" srcId="{170FB379-A307-4FE6-AD0D-501A3140E453}" destId="{376ED178-5B31-47D5-82E4-A6773DB026A0}"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BBFE7-A551-4766-B448-352026EBD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472145C-1005-46A1-ACD4-1FF2E1F77DB5}">
      <dgm:prSet phldrT="[Texte]" custT="1"/>
      <dgm:spPr>
        <a:solidFill>
          <a:srgbClr val="002060"/>
        </a:solidFill>
      </dgm:spPr>
      <dgm:t>
        <a:bodyPr/>
        <a:lstStyle/>
        <a:p>
          <a:r>
            <a:rPr lang="fr-FR" sz="6000" dirty="0" smtClean="0"/>
            <a:t>Pollution Lumineuse</a:t>
          </a:r>
          <a:endParaRPr lang="fr-FR" sz="6000" dirty="0"/>
        </a:p>
      </dgm:t>
    </dgm:pt>
    <dgm:pt modelId="{2DE3DDB4-4350-4229-A9F8-6FFB81406C2F}" type="parTrans" cxnId="{336A708C-51B5-4AF6-B18C-765B7C20955B}">
      <dgm:prSet/>
      <dgm:spPr/>
      <dgm:t>
        <a:bodyPr/>
        <a:lstStyle/>
        <a:p>
          <a:endParaRPr lang="fr-FR" sz="1600"/>
        </a:p>
      </dgm:t>
    </dgm:pt>
    <dgm:pt modelId="{7EEBB074-9EEC-4736-9263-5F1B83800ADA}" type="sibTrans" cxnId="{336A708C-51B5-4AF6-B18C-765B7C20955B}">
      <dgm:prSet/>
      <dgm:spPr/>
      <dgm:t>
        <a:bodyPr/>
        <a:lstStyle/>
        <a:p>
          <a:endParaRPr lang="fr-FR" sz="1600"/>
        </a:p>
      </dgm:t>
    </dgm:pt>
    <dgm:pt modelId="{170FB379-A307-4FE6-AD0D-501A3140E453}" type="pres">
      <dgm:prSet presAssocID="{F02BBFE7-A551-4766-B448-352026EBDEDE}" presName="linear" presStyleCnt="0">
        <dgm:presLayoutVars>
          <dgm:animLvl val="lvl"/>
          <dgm:resizeHandles val="exact"/>
        </dgm:presLayoutVars>
      </dgm:prSet>
      <dgm:spPr/>
      <dgm:t>
        <a:bodyPr/>
        <a:lstStyle/>
        <a:p>
          <a:endParaRPr lang="fr-FR"/>
        </a:p>
      </dgm:t>
    </dgm:pt>
    <dgm:pt modelId="{FD0E2E5C-0290-4F76-B359-65581035BBE8}" type="pres">
      <dgm:prSet presAssocID="{5472145C-1005-46A1-ACD4-1FF2E1F77DB5}" presName="parentText" presStyleLbl="node1" presStyleIdx="0" presStyleCnt="1">
        <dgm:presLayoutVars>
          <dgm:chMax val="0"/>
          <dgm:bulletEnabled val="1"/>
        </dgm:presLayoutVars>
      </dgm:prSet>
      <dgm:spPr/>
      <dgm:t>
        <a:bodyPr/>
        <a:lstStyle/>
        <a:p>
          <a:endParaRPr lang="fr-FR"/>
        </a:p>
      </dgm:t>
    </dgm:pt>
  </dgm:ptLst>
  <dgm:cxnLst>
    <dgm:cxn modelId="{5754AC35-90D6-462B-8E70-090D48D36BC4}" type="presOf" srcId="{F02BBFE7-A551-4766-B448-352026EBDEDE}" destId="{170FB379-A307-4FE6-AD0D-501A3140E453}" srcOrd="0" destOrd="0" presId="urn:microsoft.com/office/officeart/2005/8/layout/vList2"/>
    <dgm:cxn modelId="{336A708C-51B5-4AF6-B18C-765B7C20955B}" srcId="{F02BBFE7-A551-4766-B448-352026EBDEDE}" destId="{5472145C-1005-46A1-ACD4-1FF2E1F77DB5}" srcOrd="0" destOrd="0" parTransId="{2DE3DDB4-4350-4229-A9F8-6FFB81406C2F}" sibTransId="{7EEBB074-9EEC-4736-9263-5F1B83800ADA}"/>
    <dgm:cxn modelId="{097A9EC5-EA20-4070-9F40-F93A2B352742}" type="presOf" srcId="{5472145C-1005-46A1-ACD4-1FF2E1F77DB5}" destId="{FD0E2E5C-0290-4F76-B359-65581035BBE8}" srcOrd="0" destOrd="0" presId="urn:microsoft.com/office/officeart/2005/8/layout/vList2"/>
    <dgm:cxn modelId="{7DEBBD63-11E4-45FD-AE8A-EBCFFEE252A4}" type="presParOf" srcId="{170FB379-A307-4FE6-AD0D-501A3140E453}" destId="{FD0E2E5C-0290-4F76-B359-65581035BB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BBFE7-A551-4766-B448-352026EBD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A22143-2929-40F7-A54F-822C7E848765}">
      <dgm:prSet phldrT="[Texte]"/>
      <dgm:spPr>
        <a:solidFill>
          <a:srgbClr val="002060"/>
        </a:solidFill>
      </dgm:spPr>
      <dgm:t>
        <a:bodyPr/>
        <a:lstStyle/>
        <a:p>
          <a:r>
            <a:rPr lang="fr-FR" dirty="0" smtClean="0"/>
            <a:t>Eclairage Public</a:t>
          </a:r>
          <a:endParaRPr lang="fr-FR" dirty="0"/>
        </a:p>
      </dgm:t>
    </dgm:pt>
    <dgm:pt modelId="{E2613D14-92D4-46DD-BDFC-0C18D77F8F90}" type="parTrans" cxnId="{C8AB1015-55A7-4228-8B31-B17903AD2AF0}">
      <dgm:prSet/>
      <dgm:spPr/>
      <dgm:t>
        <a:bodyPr/>
        <a:lstStyle/>
        <a:p>
          <a:endParaRPr lang="fr-FR"/>
        </a:p>
      </dgm:t>
    </dgm:pt>
    <dgm:pt modelId="{EBA849B0-ECCB-42B2-AFF9-624C1ADA617B}" type="sibTrans" cxnId="{C8AB1015-55A7-4228-8B31-B17903AD2AF0}">
      <dgm:prSet/>
      <dgm:spPr/>
      <dgm:t>
        <a:bodyPr/>
        <a:lstStyle/>
        <a:p>
          <a:endParaRPr lang="fr-FR"/>
        </a:p>
      </dgm:t>
    </dgm:pt>
    <dgm:pt modelId="{170FB379-A307-4FE6-AD0D-501A3140E453}" type="pres">
      <dgm:prSet presAssocID="{F02BBFE7-A551-4766-B448-352026EBDEDE}" presName="linear" presStyleCnt="0">
        <dgm:presLayoutVars>
          <dgm:animLvl val="lvl"/>
          <dgm:resizeHandles val="exact"/>
        </dgm:presLayoutVars>
      </dgm:prSet>
      <dgm:spPr/>
      <dgm:t>
        <a:bodyPr/>
        <a:lstStyle/>
        <a:p>
          <a:endParaRPr lang="fr-FR"/>
        </a:p>
      </dgm:t>
    </dgm:pt>
    <dgm:pt modelId="{999D9E60-3EB4-4268-BABD-A59624458F47}" type="pres">
      <dgm:prSet presAssocID="{24A22143-2929-40F7-A54F-822C7E848765}" presName="parentText" presStyleLbl="node1" presStyleIdx="0" presStyleCnt="1" custLinFactNeighborX="192">
        <dgm:presLayoutVars>
          <dgm:chMax val="0"/>
          <dgm:bulletEnabled val="1"/>
        </dgm:presLayoutVars>
      </dgm:prSet>
      <dgm:spPr/>
      <dgm:t>
        <a:bodyPr/>
        <a:lstStyle/>
        <a:p>
          <a:endParaRPr lang="fr-FR"/>
        </a:p>
      </dgm:t>
    </dgm:pt>
  </dgm:ptLst>
  <dgm:cxnLst>
    <dgm:cxn modelId="{C8AB1015-55A7-4228-8B31-B17903AD2AF0}" srcId="{F02BBFE7-A551-4766-B448-352026EBDEDE}" destId="{24A22143-2929-40F7-A54F-822C7E848765}" srcOrd="0" destOrd="0" parTransId="{E2613D14-92D4-46DD-BDFC-0C18D77F8F90}" sibTransId="{EBA849B0-ECCB-42B2-AFF9-624C1ADA617B}"/>
    <dgm:cxn modelId="{47EE91C2-E52C-4628-B04A-B0A887A4D35C}" type="presOf" srcId="{24A22143-2929-40F7-A54F-822C7E848765}" destId="{999D9E60-3EB4-4268-BABD-A59624458F47}" srcOrd="0" destOrd="0" presId="urn:microsoft.com/office/officeart/2005/8/layout/vList2"/>
    <dgm:cxn modelId="{4F11E052-742A-4C11-A5D4-BDFFB7011F8D}" type="presOf" srcId="{F02BBFE7-A551-4766-B448-352026EBDEDE}" destId="{170FB379-A307-4FE6-AD0D-501A3140E453}" srcOrd="0" destOrd="0" presId="urn:microsoft.com/office/officeart/2005/8/layout/vList2"/>
    <dgm:cxn modelId="{FBC2ABD0-521B-4AD0-904A-E5A1CF77454A}" type="presParOf" srcId="{170FB379-A307-4FE6-AD0D-501A3140E453}" destId="{999D9E60-3EB4-4268-BABD-A59624458F4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BBFE7-A551-4766-B448-352026EBD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598FC0A-52EB-4EBF-9D41-27B3A9D562D3}">
      <dgm:prSet phldrT="[Texte]"/>
      <dgm:spPr>
        <a:solidFill>
          <a:srgbClr val="002060"/>
        </a:solidFill>
      </dgm:spPr>
      <dgm:t>
        <a:bodyPr/>
        <a:lstStyle/>
        <a:p>
          <a:r>
            <a:rPr lang="fr-FR" dirty="0" smtClean="0"/>
            <a:t>Extinction de Nuit</a:t>
          </a:r>
          <a:endParaRPr lang="fr-FR" dirty="0"/>
        </a:p>
      </dgm:t>
    </dgm:pt>
    <dgm:pt modelId="{5FB118F5-C6AD-4ACF-8C2A-738DBF3AB699}" type="parTrans" cxnId="{5699ACC6-A9ED-475F-AFF3-FA4CE5A17105}">
      <dgm:prSet/>
      <dgm:spPr/>
      <dgm:t>
        <a:bodyPr/>
        <a:lstStyle/>
        <a:p>
          <a:endParaRPr lang="fr-FR"/>
        </a:p>
      </dgm:t>
    </dgm:pt>
    <dgm:pt modelId="{0D8C6A81-A418-4107-996D-52C43C372042}" type="sibTrans" cxnId="{5699ACC6-A9ED-475F-AFF3-FA4CE5A17105}">
      <dgm:prSet/>
      <dgm:spPr/>
      <dgm:t>
        <a:bodyPr/>
        <a:lstStyle/>
        <a:p>
          <a:endParaRPr lang="fr-FR"/>
        </a:p>
      </dgm:t>
    </dgm:pt>
    <dgm:pt modelId="{170FB379-A307-4FE6-AD0D-501A3140E453}" type="pres">
      <dgm:prSet presAssocID="{F02BBFE7-A551-4766-B448-352026EBDEDE}" presName="linear" presStyleCnt="0">
        <dgm:presLayoutVars>
          <dgm:animLvl val="lvl"/>
          <dgm:resizeHandles val="exact"/>
        </dgm:presLayoutVars>
      </dgm:prSet>
      <dgm:spPr/>
      <dgm:t>
        <a:bodyPr/>
        <a:lstStyle/>
        <a:p>
          <a:endParaRPr lang="fr-FR"/>
        </a:p>
      </dgm:t>
    </dgm:pt>
    <dgm:pt modelId="{EDED48E3-64F7-4424-882F-C9C36D7E79FD}" type="pres">
      <dgm:prSet presAssocID="{F598FC0A-52EB-4EBF-9D41-27B3A9D562D3}" presName="parentText" presStyleLbl="node1" presStyleIdx="0" presStyleCnt="1" custLinFactNeighborX="167" custLinFactNeighborY="-19068">
        <dgm:presLayoutVars>
          <dgm:chMax val="0"/>
          <dgm:bulletEnabled val="1"/>
        </dgm:presLayoutVars>
      </dgm:prSet>
      <dgm:spPr/>
      <dgm:t>
        <a:bodyPr/>
        <a:lstStyle/>
        <a:p>
          <a:endParaRPr lang="fr-FR"/>
        </a:p>
      </dgm:t>
    </dgm:pt>
  </dgm:ptLst>
  <dgm:cxnLst>
    <dgm:cxn modelId="{8D3F62FE-6A5A-40DD-8C3F-1C897182CF26}" type="presOf" srcId="{F598FC0A-52EB-4EBF-9D41-27B3A9D562D3}" destId="{EDED48E3-64F7-4424-882F-C9C36D7E79FD}" srcOrd="0" destOrd="0" presId="urn:microsoft.com/office/officeart/2005/8/layout/vList2"/>
    <dgm:cxn modelId="{5699ACC6-A9ED-475F-AFF3-FA4CE5A17105}" srcId="{F02BBFE7-A551-4766-B448-352026EBDEDE}" destId="{F598FC0A-52EB-4EBF-9D41-27B3A9D562D3}" srcOrd="0" destOrd="0" parTransId="{5FB118F5-C6AD-4ACF-8C2A-738DBF3AB699}" sibTransId="{0D8C6A81-A418-4107-996D-52C43C372042}"/>
    <dgm:cxn modelId="{CD0A5D1E-DCB0-46E3-B927-3958CE4AE43E}" type="presOf" srcId="{F02BBFE7-A551-4766-B448-352026EBDEDE}" destId="{170FB379-A307-4FE6-AD0D-501A3140E453}" srcOrd="0" destOrd="0" presId="urn:microsoft.com/office/officeart/2005/8/layout/vList2"/>
    <dgm:cxn modelId="{02A7B11D-BD12-47E9-AEC9-FF65A1B2CDF4}" type="presParOf" srcId="{170FB379-A307-4FE6-AD0D-501A3140E453}" destId="{EDED48E3-64F7-4424-882F-C9C36D7E79FD}"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2BBFE7-A551-4766-B448-352026EBD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1FDF493-0898-4478-B976-7BE550EBEF77}">
      <dgm:prSet phldrT="[Texte]"/>
      <dgm:spPr>
        <a:solidFill>
          <a:srgbClr val="002060"/>
        </a:solidFill>
      </dgm:spPr>
      <dgm:t>
        <a:bodyPr/>
        <a:lstStyle/>
        <a:p>
          <a:r>
            <a:rPr lang="fr-FR" dirty="0" smtClean="0"/>
            <a:t>Nouvelle gestion de </a:t>
          </a:r>
          <a:r>
            <a:rPr lang="fr-FR" smtClean="0"/>
            <a:t>l’Eclairage Public à Montaigut sur Save</a:t>
          </a:r>
          <a:endParaRPr lang="fr-FR" dirty="0"/>
        </a:p>
      </dgm:t>
    </dgm:pt>
    <dgm:pt modelId="{E57D3E28-1A81-4D9D-8A85-EDF2DFC20677}" type="parTrans" cxnId="{B8257986-0F84-4FE7-8EDC-03F401358DE4}">
      <dgm:prSet/>
      <dgm:spPr/>
      <dgm:t>
        <a:bodyPr/>
        <a:lstStyle/>
        <a:p>
          <a:endParaRPr lang="fr-FR"/>
        </a:p>
      </dgm:t>
    </dgm:pt>
    <dgm:pt modelId="{003942A4-2ADF-4B7A-B98F-1C44422AC304}" type="sibTrans" cxnId="{B8257986-0F84-4FE7-8EDC-03F401358DE4}">
      <dgm:prSet/>
      <dgm:spPr/>
      <dgm:t>
        <a:bodyPr/>
        <a:lstStyle/>
        <a:p>
          <a:endParaRPr lang="fr-FR"/>
        </a:p>
      </dgm:t>
    </dgm:pt>
    <dgm:pt modelId="{170FB379-A307-4FE6-AD0D-501A3140E453}" type="pres">
      <dgm:prSet presAssocID="{F02BBFE7-A551-4766-B448-352026EBDEDE}" presName="linear" presStyleCnt="0">
        <dgm:presLayoutVars>
          <dgm:animLvl val="lvl"/>
          <dgm:resizeHandles val="exact"/>
        </dgm:presLayoutVars>
      </dgm:prSet>
      <dgm:spPr/>
      <dgm:t>
        <a:bodyPr/>
        <a:lstStyle/>
        <a:p>
          <a:endParaRPr lang="fr-FR"/>
        </a:p>
      </dgm:t>
    </dgm:pt>
    <dgm:pt modelId="{F0DBE872-0CAB-4E7D-8091-7AD284B4C313}" type="pres">
      <dgm:prSet presAssocID="{91FDF493-0898-4478-B976-7BE550EBEF77}" presName="parentText" presStyleLbl="node1" presStyleIdx="0" presStyleCnt="1" custLinFactNeighborX="374">
        <dgm:presLayoutVars>
          <dgm:chMax val="0"/>
          <dgm:bulletEnabled val="1"/>
        </dgm:presLayoutVars>
      </dgm:prSet>
      <dgm:spPr/>
      <dgm:t>
        <a:bodyPr/>
        <a:lstStyle/>
        <a:p>
          <a:endParaRPr lang="fr-FR"/>
        </a:p>
      </dgm:t>
    </dgm:pt>
  </dgm:ptLst>
  <dgm:cxnLst>
    <dgm:cxn modelId="{ADDBC88F-4EE2-4C79-B0D2-8E326D9318DD}" type="presOf" srcId="{F02BBFE7-A551-4766-B448-352026EBDEDE}" destId="{170FB379-A307-4FE6-AD0D-501A3140E453}" srcOrd="0" destOrd="0" presId="urn:microsoft.com/office/officeart/2005/8/layout/vList2"/>
    <dgm:cxn modelId="{B8257986-0F84-4FE7-8EDC-03F401358DE4}" srcId="{F02BBFE7-A551-4766-B448-352026EBDEDE}" destId="{91FDF493-0898-4478-B976-7BE550EBEF77}" srcOrd="0" destOrd="0" parTransId="{E57D3E28-1A81-4D9D-8A85-EDF2DFC20677}" sibTransId="{003942A4-2ADF-4B7A-B98F-1C44422AC304}"/>
    <dgm:cxn modelId="{48E60048-72CE-4614-8F49-C5A16D5B1DB0}" type="presOf" srcId="{91FDF493-0898-4478-B976-7BE550EBEF77}" destId="{F0DBE872-0CAB-4E7D-8091-7AD284B4C313}" srcOrd="0" destOrd="0" presId="urn:microsoft.com/office/officeart/2005/8/layout/vList2"/>
    <dgm:cxn modelId="{8F9921BB-BB88-4C7B-9C1D-33CBB639A984}" type="presParOf" srcId="{170FB379-A307-4FE6-AD0D-501A3140E453}" destId="{F0DBE872-0CAB-4E7D-8091-7AD284B4C3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054EF8-AE03-420F-9936-3766003AB89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E53E84EF-3CF5-4757-BF20-5EA664F3F944}">
      <dgm:prSet phldrT="[Texte]"/>
      <dgm:spPr>
        <a:solidFill>
          <a:srgbClr val="C00000"/>
        </a:solidFill>
      </dgm:spPr>
      <dgm:t>
        <a:bodyPr/>
        <a:lstStyle/>
        <a:p>
          <a:r>
            <a:rPr lang="fr-FR" b="1" dirty="0" smtClean="0">
              <a:latin typeface="Arial" panose="020B0604020202020204" pitchFamily="34" charset="0"/>
              <a:cs typeface="Arial" panose="020B0604020202020204" pitchFamily="34" charset="0"/>
            </a:rPr>
            <a:t>Dégager des économies communales</a:t>
          </a:r>
        </a:p>
      </dgm:t>
    </dgm:pt>
    <dgm:pt modelId="{B8E666BC-B50F-4F25-8358-DC22F69A56F2}" type="parTrans" cxnId="{CC9DE684-FCAB-4260-AA09-412A00E61E91}">
      <dgm:prSet/>
      <dgm:spPr/>
      <dgm:t>
        <a:bodyPr/>
        <a:lstStyle/>
        <a:p>
          <a:endParaRPr lang="fr-FR" b="1">
            <a:latin typeface="Arial" panose="020B0604020202020204" pitchFamily="34" charset="0"/>
            <a:cs typeface="Arial" panose="020B0604020202020204" pitchFamily="34" charset="0"/>
          </a:endParaRPr>
        </a:p>
      </dgm:t>
    </dgm:pt>
    <dgm:pt modelId="{CDB459E3-081E-4014-944D-890A5E266C22}" type="sibTrans" cxnId="{CC9DE684-FCAB-4260-AA09-412A00E61E91}">
      <dgm:prSet/>
      <dgm:spPr/>
      <dgm:t>
        <a:bodyPr/>
        <a:lstStyle/>
        <a:p>
          <a:endParaRPr lang="fr-FR" b="1">
            <a:latin typeface="Arial" panose="020B0604020202020204" pitchFamily="34" charset="0"/>
            <a:cs typeface="Arial" panose="020B0604020202020204" pitchFamily="34" charset="0"/>
          </a:endParaRPr>
        </a:p>
      </dgm:t>
    </dgm:pt>
    <dgm:pt modelId="{9FBA92CC-2362-41CD-980D-0B6FB989C0EA}">
      <dgm:prSet phldrT="[Texte]"/>
      <dgm:spPr>
        <a:solidFill>
          <a:schemeClr val="accent2">
            <a:lumMod val="75000"/>
          </a:schemeClr>
        </a:solidFill>
      </dgm:spPr>
      <dgm:t>
        <a:bodyPr/>
        <a:lstStyle/>
        <a:p>
          <a:r>
            <a:rPr lang="fr-FR" b="1" dirty="0" smtClean="0">
              <a:latin typeface="Arial" panose="020B0604020202020204" pitchFamily="34" charset="0"/>
              <a:cs typeface="Arial" panose="020B0604020202020204" pitchFamily="34" charset="0"/>
            </a:rPr>
            <a:t>Prévenir des risques sur la santé: sommeil…</a:t>
          </a:r>
          <a:endParaRPr lang="fr-FR" b="1" dirty="0">
            <a:latin typeface="Arial" panose="020B0604020202020204" pitchFamily="34" charset="0"/>
            <a:cs typeface="Arial" panose="020B0604020202020204" pitchFamily="34" charset="0"/>
          </a:endParaRPr>
        </a:p>
      </dgm:t>
    </dgm:pt>
    <dgm:pt modelId="{4211D369-3A59-49D2-899D-F0D02AC1B788}" type="parTrans" cxnId="{9A15E340-4C38-4FFE-BEAD-9364B5301184}">
      <dgm:prSet/>
      <dgm:spPr/>
      <dgm:t>
        <a:bodyPr/>
        <a:lstStyle/>
        <a:p>
          <a:endParaRPr lang="fr-FR" b="1">
            <a:latin typeface="Arial" panose="020B0604020202020204" pitchFamily="34" charset="0"/>
            <a:cs typeface="Arial" panose="020B0604020202020204" pitchFamily="34" charset="0"/>
          </a:endParaRPr>
        </a:p>
      </dgm:t>
    </dgm:pt>
    <dgm:pt modelId="{D45DB434-A16B-4912-8AE8-FEF491F886D1}" type="sibTrans" cxnId="{9A15E340-4C38-4FFE-BEAD-9364B5301184}">
      <dgm:prSet/>
      <dgm:spPr/>
      <dgm:t>
        <a:bodyPr/>
        <a:lstStyle/>
        <a:p>
          <a:endParaRPr lang="fr-FR" b="1">
            <a:latin typeface="Arial" panose="020B0604020202020204" pitchFamily="34" charset="0"/>
            <a:cs typeface="Arial" panose="020B0604020202020204" pitchFamily="34" charset="0"/>
          </a:endParaRPr>
        </a:p>
      </dgm:t>
    </dgm:pt>
    <dgm:pt modelId="{727D0D42-5583-4BAA-9A40-80600B018F43}">
      <dgm:prSet phldrT="[Texte]"/>
      <dgm:spPr>
        <a:solidFill>
          <a:schemeClr val="bg1">
            <a:lumMod val="50000"/>
          </a:schemeClr>
        </a:solidFill>
      </dgm:spPr>
      <dgm:t>
        <a:bodyPr/>
        <a:lstStyle/>
        <a:p>
          <a:r>
            <a:rPr lang="fr-FR" b="1" dirty="0" smtClean="0">
              <a:latin typeface="Arial" panose="020B0604020202020204" pitchFamily="34" charset="0"/>
              <a:cs typeface="Arial" panose="020B0604020202020204" pitchFamily="34" charset="0"/>
            </a:rPr>
            <a:t>Agir en conformité avec la loi</a:t>
          </a:r>
          <a:endParaRPr lang="fr-FR" b="1" dirty="0">
            <a:latin typeface="Arial" panose="020B0604020202020204" pitchFamily="34" charset="0"/>
            <a:cs typeface="Arial" panose="020B0604020202020204" pitchFamily="34" charset="0"/>
          </a:endParaRPr>
        </a:p>
      </dgm:t>
    </dgm:pt>
    <dgm:pt modelId="{F96236D9-0C8D-49F5-933C-944AC9D82D08}" type="parTrans" cxnId="{E29FD95C-5CD0-4CB0-8148-2C81B1D8F155}">
      <dgm:prSet/>
      <dgm:spPr/>
      <dgm:t>
        <a:bodyPr/>
        <a:lstStyle/>
        <a:p>
          <a:endParaRPr lang="fr-FR" b="1">
            <a:latin typeface="Arial" panose="020B0604020202020204" pitchFamily="34" charset="0"/>
            <a:cs typeface="Arial" panose="020B0604020202020204" pitchFamily="34" charset="0"/>
          </a:endParaRPr>
        </a:p>
      </dgm:t>
    </dgm:pt>
    <dgm:pt modelId="{D7B97D60-6BAE-4853-940B-92BD41681359}" type="sibTrans" cxnId="{E29FD95C-5CD0-4CB0-8148-2C81B1D8F155}">
      <dgm:prSet/>
      <dgm:spPr/>
      <dgm:t>
        <a:bodyPr/>
        <a:lstStyle/>
        <a:p>
          <a:endParaRPr lang="fr-FR" b="1">
            <a:latin typeface="Arial" panose="020B0604020202020204" pitchFamily="34" charset="0"/>
            <a:cs typeface="Arial" panose="020B0604020202020204" pitchFamily="34" charset="0"/>
          </a:endParaRPr>
        </a:p>
      </dgm:t>
    </dgm:pt>
    <dgm:pt modelId="{07C0BC9B-8984-43A9-9E7A-5C8D05025263}">
      <dgm:prSet phldrT="[Texte]"/>
      <dgm:spPr>
        <a:solidFill>
          <a:schemeClr val="accent4">
            <a:lumMod val="50000"/>
          </a:schemeClr>
        </a:solidFill>
      </dgm:spPr>
      <dgm:t>
        <a:bodyPr/>
        <a:lstStyle/>
        <a:p>
          <a:r>
            <a:rPr lang="fr-FR" b="1" dirty="0" smtClean="0">
              <a:latin typeface="Arial" panose="020B0604020202020204" pitchFamily="34" charset="0"/>
              <a:cs typeface="Arial" panose="020B0604020202020204" pitchFamily="34" charset="0"/>
            </a:rPr>
            <a:t>Réduire notre empreinte carbone</a:t>
          </a:r>
          <a:endParaRPr lang="fr-FR" b="1" dirty="0">
            <a:latin typeface="Arial" panose="020B0604020202020204" pitchFamily="34" charset="0"/>
            <a:cs typeface="Arial" panose="020B0604020202020204" pitchFamily="34" charset="0"/>
          </a:endParaRPr>
        </a:p>
      </dgm:t>
    </dgm:pt>
    <dgm:pt modelId="{F77D99E7-97B9-4390-8AD4-A1BEDF0735A2}" type="parTrans" cxnId="{E39F7687-2D3A-4553-BEC9-AC898F88496F}">
      <dgm:prSet/>
      <dgm:spPr/>
      <dgm:t>
        <a:bodyPr/>
        <a:lstStyle/>
        <a:p>
          <a:endParaRPr lang="fr-FR" b="1">
            <a:latin typeface="Arial" panose="020B0604020202020204" pitchFamily="34" charset="0"/>
            <a:cs typeface="Arial" panose="020B0604020202020204" pitchFamily="34" charset="0"/>
          </a:endParaRPr>
        </a:p>
      </dgm:t>
    </dgm:pt>
    <dgm:pt modelId="{213A1210-866C-4ED4-96F4-08937378737C}" type="sibTrans" cxnId="{E39F7687-2D3A-4553-BEC9-AC898F88496F}">
      <dgm:prSet/>
      <dgm:spPr/>
      <dgm:t>
        <a:bodyPr/>
        <a:lstStyle/>
        <a:p>
          <a:endParaRPr lang="fr-FR" b="1">
            <a:latin typeface="Arial" panose="020B0604020202020204" pitchFamily="34" charset="0"/>
            <a:cs typeface="Arial" panose="020B0604020202020204" pitchFamily="34" charset="0"/>
          </a:endParaRPr>
        </a:p>
      </dgm:t>
    </dgm:pt>
    <dgm:pt modelId="{CE9CC46F-83C4-46D9-89F6-63551B2B9569}">
      <dgm:prSet phldrT="[Texte]"/>
      <dgm:spPr>
        <a:solidFill>
          <a:schemeClr val="accent1">
            <a:lumMod val="75000"/>
          </a:schemeClr>
        </a:solidFill>
      </dgm:spPr>
      <dgm:t>
        <a:bodyPr/>
        <a:lstStyle/>
        <a:p>
          <a:r>
            <a:rPr lang="fr-FR" b="1" smtClean="0">
              <a:latin typeface="Arial" panose="020B0604020202020204" pitchFamily="34" charset="0"/>
              <a:cs typeface="Arial" panose="020B0604020202020204" pitchFamily="34" charset="0"/>
            </a:rPr>
            <a:t>Adopter une stratégie novatrice</a:t>
          </a:r>
          <a:endParaRPr lang="fr-FR" b="1" dirty="0">
            <a:latin typeface="Arial" panose="020B0604020202020204" pitchFamily="34" charset="0"/>
            <a:cs typeface="Arial" panose="020B0604020202020204" pitchFamily="34" charset="0"/>
          </a:endParaRPr>
        </a:p>
      </dgm:t>
    </dgm:pt>
    <dgm:pt modelId="{D5CD5908-DE88-4DDD-AF99-A63C42A73A2A}" type="parTrans" cxnId="{6100DECC-9E81-4FA9-91FF-B050606ECB28}">
      <dgm:prSet/>
      <dgm:spPr/>
      <dgm:t>
        <a:bodyPr/>
        <a:lstStyle/>
        <a:p>
          <a:endParaRPr lang="fr-FR"/>
        </a:p>
      </dgm:t>
    </dgm:pt>
    <dgm:pt modelId="{4052DB86-E934-4EAB-8E53-D0721302DAEA}" type="sibTrans" cxnId="{6100DECC-9E81-4FA9-91FF-B050606ECB28}">
      <dgm:prSet/>
      <dgm:spPr/>
      <dgm:t>
        <a:bodyPr/>
        <a:lstStyle/>
        <a:p>
          <a:endParaRPr lang="fr-FR"/>
        </a:p>
      </dgm:t>
    </dgm:pt>
    <dgm:pt modelId="{5F49D996-018E-4D2D-B25B-31BE9951B713}">
      <dgm:prSet phldrT="[Texte]"/>
      <dgm:spPr>
        <a:solidFill>
          <a:schemeClr val="accent6"/>
        </a:solidFill>
      </dgm:spPr>
      <dgm:t>
        <a:bodyPr/>
        <a:lstStyle/>
        <a:p>
          <a:r>
            <a:rPr lang="fr-FR" b="1" dirty="0" smtClean="0">
              <a:latin typeface="Arial" panose="020B0604020202020204" pitchFamily="34" charset="0"/>
              <a:cs typeface="Arial" panose="020B0604020202020204" pitchFamily="34" charset="0"/>
            </a:rPr>
            <a:t>Maintenir la biodiversité</a:t>
          </a:r>
          <a:endParaRPr lang="fr-FR" b="1" dirty="0">
            <a:latin typeface="Arial" panose="020B0604020202020204" pitchFamily="34" charset="0"/>
            <a:cs typeface="Arial" panose="020B0604020202020204" pitchFamily="34" charset="0"/>
          </a:endParaRPr>
        </a:p>
      </dgm:t>
    </dgm:pt>
    <dgm:pt modelId="{CDE46A2E-A8B3-4825-8C7E-6887714E2658}" type="parTrans" cxnId="{68836CBF-55F6-4158-B5B4-06E89EB0840E}">
      <dgm:prSet/>
      <dgm:spPr/>
      <dgm:t>
        <a:bodyPr/>
        <a:lstStyle/>
        <a:p>
          <a:endParaRPr lang="fr-FR"/>
        </a:p>
      </dgm:t>
    </dgm:pt>
    <dgm:pt modelId="{D2B61DFD-92E5-4CC1-9D85-8F48B32BFB9D}" type="sibTrans" cxnId="{68836CBF-55F6-4158-B5B4-06E89EB0840E}">
      <dgm:prSet/>
      <dgm:spPr/>
      <dgm:t>
        <a:bodyPr/>
        <a:lstStyle/>
        <a:p>
          <a:endParaRPr lang="fr-FR"/>
        </a:p>
      </dgm:t>
    </dgm:pt>
    <dgm:pt modelId="{BC6BBE80-22F3-4903-B1D3-D822149A6352}">
      <dgm:prSet phldrT="[Texte]"/>
      <dgm:spPr>
        <a:solidFill>
          <a:schemeClr val="accent1">
            <a:lumMod val="50000"/>
          </a:schemeClr>
        </a:solidFill>
      </dgm:spPr>
      <dgm:t>
        <a:bodyPr/>
        <a:lstStyle/>
        <a:p>
          <a:r>
            <a:rPr lang="fr-FR" b="1" smtClean="0">
              <a:latin typeface="Arial" panose="020B0604020202020204" pitchFamily="34" charset="0"/>
              <a:cs typeface="Arial" panose="020B0604020202020204" pitchFamily="34" charset="0"/>
            </a:rPr>
            <a:t>Protéger l’observation du ciel</a:t>
          </a:r>
          <a:endParaRPr lang="fr-FR" b="1" dirty="0">
            <a:latin typeface="Arial" panose="020B0604020202020204" pitchFamily="34" charset="0"/>
            <a:cs typeface="Arial" panose="020B0604020202020204" pitchFamily="34" charset="0"/>
          </a:endParaRPr>
        </a:p>
      </dgm:t>
    </dgm:pt>
    <dgm:pt modelId="{4AC9D792-6570-4E3A-ADA7-9746E1145B78}" type="parTrans" cxnId="{31FA952B-D34A-4271-9466-FA669114265D}">
      <dgm:prSet/>
      <dgm:spPr/>
      <dgm:t>
        <a:bodyPr/>
        <a:lstStyle/>
        <a:p>
          <a:endParaRPr lang="fr-FR"/>
        </a:p>
      </dgm:t>
    </dgm:pt>
    <dgm:pt modelId="{F0AFF0B5-B44E-4EE9-92C7-FEC6384C8BBF}" type="sibTrans" cxnId="{31FA952B-D34A-4271-9466-FA669114265D}">
      <dgm:prSet/>
      <dgm:spPr/>
      <dgm:t>
        <a:bodyPr/>
        <a:lstStyle/>
        <a:p>
          <a:endParaRPr lang="fr-FR"/>
        </a:p>
      </dgm:t>
    </dgm:pt>
    <dgm:pt modelId="{94114264-4C5E-4EE5-BA1B-C5B97B50B37A}" type="pres">
      <dgm:prSet presAssocID="{33054EF8-AE03-420F-9936-3766003AB892}" presName="cycle" presStyleCnt="0">
        <dgm:presLayoutVars>
          <dgm:dir/>
          <dgm:resizeHandles val="exact"/>
        </dgm:presLayoutVars>
      </dgm:prSet>
      <dgm:spPr/>
      <dgm:t>
        <a:bodyPr/>
        <a:lstStyle/>
        <a:p>
          <a:endParaRPr lang="fr-FR"/>
        </a:p>
      </dgm:t>
    </dgm:pt>
    <dgm:pt modelId="{311A72F4-5DF6-46DA-8180-FA08B489996B}" type="pres">
      <dgm:prSet presAssocID="{E53E84EF-3CF5-4757-BF20-5EA664F3F944}" presName="node" presStyleLbl="node1" presStyleIdx="0" presStyleCnt="7" custScaleX="131009" custScaleY="134966" custRadScaleRad="96832">
        <dgm:presLayoutVars>
          <dgm:bulletEnabled val="1"/>
        </dgm:presLayoutVars>
      </dgm:prSet>
      <dgm:spPr/>
      <dgm:t>
        <a:bodyPr/>
        <a:lstStyle/>
        <a:p>
          <a:endParaRPr lang="fr-FR"/>
        </a:p>
      </dgm:t>
    </dgm:pt>
    <dgm:pt modelId="{0567A534-934A-4359-97F7-7D4A7986BE15}" type="pres">
      <dgm:prSet presAssocID="{E53E84EF-3CF5-4757-BF20-5EA664F3F944}" presName="spNode" presStyleCnt="0"/>
      <dgm:spPr/>
    </dgm:pt>
    <dgm:pt modelId="{548F930B-FEF9-4483-AAE7-A01DCB9736C7}" type="pres">
      <dgm:prSet presAssocID="{CDB459E3-081E-4014-944D-890A5E266C22}" presName="sibTrans" presStyleLbl="sibTrans1D1" presStyleIdx="0" presStyleCnt="7"/>
      <dgm:spPr/>
      <dgm:t>
        <a:bodyPr/>
        <a:lstStyle/>
        <a:p>
          <a:endParaRPr lang="fr-FR"/>
        </a:p>
      </dgm:t>
    </dgm:pt>
    <dgm:pt modelId="{0A78B408-3D1B-4C59-9083-843BB71D2752}" type="pres">
      <dgm:prSet presAssocID="{07C0BC9B-8984-43A9-9E7A-5C8D05025263}" presName="node" presStyleLbl="node1" presStyleIdx="1" presStyleCnt="7" custScaleX="131009" custScaleY="134966" custRadScaleRad="104472" custRadScaleInc="29837">
        <dgm:presLayoutVars>
          <dgm:bulletEnabled val="1"/>
        </dgm:presLayoutVars>
      </dgm:prSet>
      <dgm:spPr/>
      <dgm:t>
        <a:bodyPr/>
        <a:lstStyle/>
        <a:p>
          <a:endParaRPr lang="fr-FR"/>
        </a:p>
      </dgm:t>
    </dgm:pt>
    <dgm:pt modelId="{C4D7C958-46BD-47F6-9DB7-A4B970FDB996}" type="pres">
      <dgm:prSet presAssocID="{07C0BC9B-8984-43A9-9E7A-5C8D05025263}" presName="spNode" presStyleCnt="0"/>
      <dgm:spPr/>
    </dgm:pt>
    <dgm:pt modelId="{B8299157-32F1-40A9-9BC2-BEA0D7AEC0A4}" type="pres">
      <dgm:prSet presAssocID="{213A1210-866C-4ED4-96F4-08937378737C}" presName="sibTrans" presStyleLbl="sibTrans1D1" presStyleIdx="1" presStyleCnt="7"/>
      <dgm:spPr/>
      <dgm:t>
        <a:bodyPr/>
        <a:lstStyle/>
        <a:p>
          <a:endParaRPr lang="fr-FR"/>
        </a:p>
      </dgm:t>
    </dgm:pt>
    <dgm:pt modelId="{20606957-5D2F-41C1-BBDD-F27AF2A360CD}" type="pres">
      <dgm:prSet presAssocID="{5F49D996-018E-4D2D-B25B-31BE9951B713}" presName="node" presStyleLbl="node1" presStyleIdx="2" presStyleCnt="7" custScaleX="131009" custScaleY="134966" custRadScaleRad="106188" custRadScaleInc="-4440">
        <dgm:presLayoutVars>
          <dgm:bulletEnabled val="1"/>
        </dgm:presLayoutVars>
      </dgm:prSet>
      <dgm:spPr/>
      <dgm:t>
        <a:bodyPr/>
        <a:lstStyle/>
        <a:p>
          <a:endParaRPr lang="fr-FR"/>
        </a:p>
      </dgm:t>
    </dgm:pt>
    <dgm:pt modelId="{723F3BE3-E35E-42E8-99D7-78E5302113B9}" type="pres">
      <dgm:prSet presAssocID="{5F49D996-018E-4D2D-B25B-31BE9951B713}" presName="spNode" presStyleCnt="0"/>
      <dgm:spPr/>
    </dgm:pt>
    <dgm:pt modelId="{8AA0D119-B59F-499E-B118-3C4113888C62}" type="pres">
      <dgm:prSet presAssocID="{D2B61DFD-92E5-4CC1-9D85-8F48B32BFB9D}" presName="sibTrans" presStyleLbl="sibTrans1D1" presStyleIdx="2" presStyleCnt="7"/>
      <dgm:spPr/>
      <dgm:t>
        <a:bodyPr/>
        <a:lstStyle/>
        <a:p>
          <a:endParaRPr lang="fr-FR"/>
        </a:p>
      </dgm:t>
    </dgm:pt>
    <dgm:pt modelId="{77CA41BB-60B9-42EF-8D3C-7AD715B783BE}" type="pres">
      <dgm:prSet presAssocID="{9FBA92CC-2362-41CD-980D-0B6FB989C0EA}" presName="node" presStyleLbl="node1" presStyleIdx="3" presStyleCnt="7" custScaleX="131009" custScaleY="134966">
        <dgm:presLayoutVars>
          <dgm:bulletEnabled val="1"/>
        </dgm:presLayoutVars>
      </dgm:prSet>
      <dgm:spPr/>
      <dgm:t>
        <a:bodyPr/>
        <a:lstStyle/>
        <a:p>
          <a:endParaRPr lang="fr-FR"/>
        </a:p>
      </dgm:t>
    </dgm:pt>
    <dgm:pt modelId="{79211E48-10CF-41D0-92F0-A9C25B30B931}" type="pres">
      <dgm:prSet presAssocID="{9FBA92CC-2362-41CD-980D-0B6FB989C0EA}" presName="spNode" presStyleCnt="0"/>
      <dgm:spPr/>
    </dgm:pt>
    <dgm:pt modelId="{CB02AB64-0A8C-4E1D-93B7-10A90C03ED24}" type="pres">
      <dgm:prSet presAssocID="{D45DB434-A16B-4912-8AE8-FEF491F886D1}" presName="sibTrans" presStyleLbl="sibTrans1D1" presStyleIdx="3" presStyleCnt="7"/>
      <dgm:spPr/>
      <dgm:t>
        <a:bodyPr/>
        <a:lstStyle/>
        <a:p>
          <a:endParaRPr lang="fr-FR"/>
        </a:p>
      </dgm:t>
    </dgm:pt>
    <dgm:pt modelId="{DA12E64B-5F2A-4C04-9DB3-D7A28EEBFA9E}" type="pres">
      <dgm:prSet presAssocID="{BC6BBE80-22F3-4903-B1D3-D822149A6352}" presName="node" presStyleLbl="node1" presStyleIdx="4" presStyleCnt="7" custScaleX="131009" custScaleY="134966" custRadScaleRad="98842" custRadScaleInc="-894">
        <dgm:presLayoutVars>
          <dgm:bulletEnabled val="1"/>
        </dgm:presLayoutVars>
      </dgm:prSet>
      <dgm:spPr/>
      <dgm:t>
        <a:bodyPr/>
        <a:lstStyle/>
        <a:p>
          <a:endParaRPr lang="fr-FR"/>
        </a:p>
      </dgm:t>
    </dgm:pt>
    <dgm:pt modelId="{D049B907-FCB1-4C96-9C1C-1AF1679D1579}" type="pres">
      <dgm:prSet presAssocID="{BC6BBE80-22F3-4903-B1D3-D822149A6352}" presName="spNode" presStyleCnt="0"/>
      <dgm:spPr/>
    </dgm:pt>
    <dgm:pt modelId="{5FCFC411-82E5-471D-A886-0DE2561AD266}" type="pres">
      <dgm:prSet presAssocID="{F0AFF0B5-B44E-4EE9-92C7-FEC6384C8BBF}" presName="sibTrans" presStyleLbl="sibTrans1D1" presStyleIdx="4" presStyleCnt="7"/>
      <dgm:spPr/>
      <dgm:t>
        <a:bodyPr/>
        <a:lstStyle/>
        <a:p>
          <a:endParaRPr lang="fr-FR"/>
        </a:p>
      </dgm:t>
    </dgm:pt>
    <dgm:pt modelId="{C94BD59D-9701-4959-BE87-789DE9D6CDA8}" type="pres">
      <dgm:prSet presAssocID="{CE9CC46F-83C4-46D9-89F6-63551B2B9569}" presName="node" presStyleLbl="node1" presStyleIdx="5" presStyleCnt="7" custScaleX="131009" custScaleY="134966" custRadScaleRad="101030" custRadScaleInc="778">
        <dgm:presLayoutVars>
          <dgm:bulletEnabled val="1"/>
        </dgm:presLayoutVars>
      </dgm:prSet>
      <dgm:spPr/>
      <dgm:t>
        <a:bodyPr/>
        <a:lstStyle/>
        <a:p>
          <a:endParaRPr lang="fr-FR"/>
        </a:p>
      </dgm:t>
    </dgm:pt>
    <dgm:pt modelId="{DC928418-877B-41F5-AF7D-E8BEDFCE5D6A}" type="pres">
      <dgm:prSet presAssocID="{CE9CC46F-83C4-46D9-89F6-63551B2B9569}" presName="spNode" presStyleCnt="0"/>
      <dgm:spPr/>
    </dgm:pt>
    <dgm:pt modelId="{B7CE9EE8-BD09-4269-92DE-46F6B5F2BC3A}" type="pres">
      <dgm:prSet presAssocID="{4052DB86-E934-4EAB-8E53-D0721302DAEA}" presName="sibTrans" presStyleLbl="sibTrans1D1" presStyleIdx="5" presStyleCnt="7"/>
      <dgm:spPr/>
      <dgm:t>
        <a:bodyPr/>
        <a:lstStyle/>
        <a:p>
          <a:endParaRPr lang="fr-FR"/>
        </a:p>
      </dgm:t>
    </dgm:pt>
    <dgm:pt modelId="{925A1302-23D2-45FC-A1FF-A0273DF4E3ED}" type="pres">
      <dgm:prSet presAssocID="{727D0D42-5583-4BAA-9A40-80600B018F43}" presName="node" presStyleLbl="node1" presStyleIdx="6" presStyleCnt="7" custScaleX="131009" custScaleY="134966" custRadScaleRad="102525" custRadScaleInc="-31834">
        <dgm:presLayoutVars>
          <dgm:bulletEnabled val="1"/>
        </dgm:presLayoutVars>
      </dgm:prSet>
      <dgm:spPr/>
      <dgm:t>
        <a:bodyPr/>
        <a:lstStyle/>
        <a:p>
          <a:endParaRPr lang="fr-FR"/>
        </a:p>
      </dgm:t>
    </dgm:pt>
    <dgm:pt modelId="{3A191415-AC73-4388-9BC1-E8F6E4309551}" type="pres">
      <dgm:prSet presAssocID="{727D0D42-5583-4BAA-9A40-80600B018F43}" presName="spNode" presStyleCnt="0"/>
      <dgm:spPr/>
    </dgm:pt>
    <dgm:pt modelId="{C849ED6B-7128-4600-8C6F-20AF8EA2ABAE}" type="pres">
      <dgm:prSet presAssocID="{D7B97D60-6BAE-4853-940B-92BD41681359}" presName="sibTrans" presStyleLbl="sibTrans1D1" presStyleIdx="6" presStyleCnt="7"/>
      <dgm:spPr/>
      <dgm:t>
        <a:bodyPr/>
        <a:lstStyle/>
        <a:p>
          <a:endParaRPr lang="fr-FR"/>
        </a:p>
      </dgm:t>
    </dgm:pt>
  </dgm:ptLst>
  <dgm:cxnLst>
    <dgm:cxn modelId="{C3E732BE-07F6-4889-A063-A9EF331C2D86}" type="presOf" srcId="{9FBA92CC-2362-41CD-980D-0B6FB989C0EA}" destId="{77CA41BB-60B9-42EF-8D3C-7AD715B783BE}" srcOrd="0" destOrd="0" presId="urn:microsoft.com/office/officeart/2005/8/layout/cycle6"/>
    <dgm:cxn modelId="{8C80E5FD-1606-46FB-8537-D583B5EBC043}" type="presOf" srcId="{E53E84EF-3CF5-4757-BF20-5EA664F3F944}" destId="{311A72F4-5DF6-46DA-8180-FA08B489996B}" srcOrd="0" destOrd="0" presId="urn:microsoft.com/office/officeart/2005/8/layout/cycle6"/>
    <dgm:cxn modelId="{E29FD95C-5CD0-4CB0-8148-2C81B1D8F155}" srcId="{33054EF8-AE03-420F-9936-3766003AB892}" destId="{727D0D42-5583-4BAA-9A40-80600B018F43}" srcOrd="6" destOrd="0" parTransId="{F96236D9-0C8D-49F5-933C-944AC9D82D08}" sibTransId="{D7B97D60-6BAE-4853-940B-92BD41681359}"/>
    <dgm:cxn modelId="{9A15E340-4C38-4FFE-BEAD-9364B5301184}" srcId="{33054EF8-AE03-420F-9936-3766003AB892}" destId="{9FBA92CC-2362-41CD-980D-0B6FB989C0EA}" srcOrd="3" destOrd="0" parTransId="{4211D369-3A59-49D2-899D-F0D02AC1B788}" sibTransId="{D45DB434-A16B-4912-8AE8-FEF491F886D1}"/>
    <dgm:cxn modelId="{C9B9ED6C-68BF-4F64-B6AD-90284C5B79F4}" type="presOf" srcId="{BC6BBE80-22F3-4903-B1D3-D822149A6352}" destId="{DA12E64B-5F2A-4C04-9DB3-D7A28EEBFA9E}" srcOrd="0" destOrd="0" presId="urn:microsoft.com/office/officeart/2005/8/layout/cycle6"/>
    <dgm:cxn modelId="{7195EBE3-21EE-4CD6-A4D4-3C6D4917AF27}" type="presOf" srcId="{5F49D996-018E-4D2D-B25B-31BE9951B713}" destId="{20606957-5D2F-41C1-BBDD-F27AF2A360CD}" srcOrd="0" destOrd="0" presId="urn:microsoft.com/office/officeart/2005/8/layout/cycle6"/>
    <dgm:cxn modelId="{0FA8ADE2-8142-4C2C-9AAC-2057871DBDD3}" type="presOf" srcId="{33054EF8-AE03-420F-9936-3766003AB892}" destId="{94114264-4C5E-4EE5-BA1B-C5B97B50B37A}" srcOrd="0" destOrd="0" presId="urn:microsoft.com/office/officeart/2005/8/layout/cycle6"/>
    <dgm:cxn modelId="{72ACBF5D-0572-4E68-887A-566BCCE69652}" type="presOf" srcId="{07C0BC9B-8984-43A9-9E7A-5C8D05025263}" destId="{0A78B408-3D1B-4C59-9083-843BB71D2752}" srcOrd="0" destOrd="0" presId="urn:microsoft.com/office/officeart/2005/8/layout/cycle6"/>
    <dgm:cxn modelId="{CC9DE684-FCAB-4260-AA09-412A00E61E91}" srcId="{33054EF8-AE03-420F-9936-3766003AB892}" destId="{E53E84EF-3CF5-4757-BF20-5EA664F3F944}" srcOrd="0" destOrd="0" parTransId="{B8E666BC-B50F-4F25-8358-DC22F69A56F2}" sibTransId="{CDB459E3-081E-4014-944D-890A5E266C22}"/>
    <dgm:cxn modelId="{31FA952B-D34A-4271-9466-FA669114265D}" srcId="{33054EF8-AE03-420F-9936-3766003AB892}" destId="{BC6BBE80-22F3-4903-B1D3-D822149A6352}" srcOrd="4" destOrd="0" parTransId="{4AC9D792-6570-4E3A-ADA7-9746E1145B78}" sibTransId="{F0AFF0B5-B44E-4EE9-92C7-FEC6384C8BBF}"/>
    <dgm:cxn modelId="{8CC6C871-BD4D-4BB6-94D7-CFE8BF1B518E}" type="presOf" srcId="{4052DB86-E934-4EAB-8E53-D0721302DAEA}" destId="{B7CE9EE8-BD09-4269-92DE-46F6B5F2BC3A}" srcOrd="0" destOrd="0" presId="urn:microsoft.com/office/officeart/2005/8/layout/cycle6"/>
    <dgm:cxn modelId="{6CD8899A-52A0-490D-A56F-D646FC815B9F}" type="presOf" srcId="{D7B97D60-6BAE-4853-940B-92BD41681359}" destId="{C849ED6B-7128-4600-8C6F-20AF8EA2ABAE}" srcOrd="0" destOrd="0" presId="urn:microsoft.com/office/officeart/2005/8/layout/cycle6"/>
    <dgm:cxn modelId="{E39F7687-2D3A-4553-BEC9-AC898F88496F}" srcId="{33054EF8-AE03-420F-9936-3766003AB892}" destId="{07C0BC9B-8984-43A9-9E7A-5C8D05025263}" srcOrd="1" destOrd="0" parTransId="{F77D99E7-97B9-4390-8AD4-A1BEDF0735A2}" sibTransId="{213A1210-866C-4ED4-96F4-08937378737C}"/>
    <dgm:cxn modelId="{6100DECC-9E81-4FA9-91FF-B050606ECB28}" srcId="{33054EF8-AE03-420F-9936-3766003AB892}" destId="{CE9CC46F-83C4-46D9-89F6-63551B2B9569}" srcOrd="5" destOrd="0" parTransId="{D5CD5908-DE88-4DDD-AF99-A63C42A73A2A}" sibTransId="{4052DB86-E934-4EAB-8E53-D0721302DAEA}"/>
    <dgm:cxn modelId="{F5FBC9DB-151C-4FD8-8236-AC862F38D289}" type="presOf" srcId="{727D0D42-5583-4BAA-9A40-80600B018F43}" destId="{925A1302-23D2-45FC-A1FF-A0273DF4E3ED}" srcOrd="0" destOrd="0" presId="urn:microsoft.com/office/officeart/2005/8/layout/cycle6"/>
    <dgm:cxn modelId="{C7D913ED-1D5C-4B44-AE9C-80D7EFE4D0C3}" type="presOf" srcId="{D45DB434-A16B-4912-8AE8-FEF491F886D1}" destId="{CB02AB64-0A8C-4E1D-93B7-10A90C03ED24}" srcOrd="0" destOrd="0" presId="urn:microsoft.com/office/officeart/2005/8/layout/cycle6"/>
    <dgm:cxn modelId="{68836CBF-55F6-4158-B5B4-06E89EB0840E}" srcId="{33054EF8-AE03-420F-9936-3766003AB892}" destId="{5F49D996-018E-4D2D-B25B-31BE9951B713}" srcOrd="2" destOrd="0" parTransId="{CDE46A2E-A8B3-4825-8C7E-6887714E2658}" sibTransId="{D2B61DFD-92E5-4CC1-9D85-8F48B32BFB9D}"/>
    <dgm:cxn modelId="{C4AFC6E2-53ED-4774-A557-A3157E435378}" type="presOf" srcId="{213A1210-866C-4ED4-96F4-08937378737C}" destId="{B8299157-32F1-40A9-9BC2-BEA0D7AEC0A4}" srcOrd="0" destOrd="0" presId="urn:microsoft.com/office/officeart/2005/8/layout/cycle6"/>
    <dgm:cxn modelId="{3C1B7389-EB8A-4342-895F-FFF66ACE1F89}" type="presOf" srcId="{CE9CC46F-83C4-46D9-89F6-63551B2B9569}" destId="{C94BD59D-9701-4959-BE87-789DE9D6CDA8}" srcOrd="0" destOrd="0" presId="urn:microsoft.com/office/officeart/2005/8/layout/cycle6"/>
    <dgm:cxn modelId="{B52BEDBC-47FA-4FF7-A5FA-5E6D8FF07703}" type="presOf" srcId="{D2B61DFD-92E5-4CC1-9D85-8F48B32BFB9D}" destId="{8AA0D119-B59F-499E-B118-3C4113888C62}" srcOrd="0" destOrd="0" presId="urn:microsoft.com/office/officeart/2005/8/layout/cycle6"/>
    <dgm:cxn modelId="{87B5A61C-D69E-4477-8174-C7E1ED6EBEED}" type="presOf" srcId="{F0AFF0B5-B44E-4EE9-92C7-FEC6384C8BBF}" destId="{5FCFC411-82E5-471D-A886-0DE2561AD266}" srcOrd="0" destOrd="0" presId="urn:microsoft.com/office/officeart/2005/8/layout/cycle6"/>
    <dgm:cxn modelId="{9AF93688-959A-4B9C-9B17-F3FA4FB7DC20}" type="presOf" srcId="{CDB459E3-081E-4014-944D-890A5E266C22}" destId="{548F930B-FEF9-4483-AAE7-A01DCB9736C7}" srcOrd="0" destOrd="0" presId="urn:microsoft.com/office/officeart/2005/8/layout/cycle6"/>
    <dgm:cxn modelId="{80F4A3E1-1758-4DCB-A228-2F2F4F05BEF5}" type="presParOf" srcId="{94114264-4C5E-4EE5-BA1B-C5B97B50B37A}" destId="{311A72F4-5DF6-46DA-8180-FA08B489996B}" srcOrd="0" destOrd="0" presId="urn:microsoft.com/office/officeart/2005/8/layout/cycle6"/>
    <dgm:cxn modelId="{B1FCE43E-78B3-4CD0-ADBB-81EC1207B7AE}" type="presParOf" srcId="{94114264-4C5E-4EE5-BA1B-C5B97B50B37A}" destId="{0567A534-934A-4359-97F7-7D4A7986BE15}" srcOrd="1" destOrd="0" presId="urn:microsoft.com/office/officeart/2005/8/layout/cycle6"/>
    <dgm:cxn modelId="{4B64D4EF-99C5-4B3C-8C0E-B16EEDCC78ED}" type="presParOf" srcId="{94114264-4C5E-4EE5-BA1B-C5B97B50B37A}" destId="{548F930B-FEF9-4483-AAE7-A01DCB9736C7}" srcOrd="2" destOrd="0" presId="urn:microsoft.com/office/officeart/2005/8/layout/cycle6"/>
    <dgm:cxn modelId="{01854E66-8C1C-42D8-BC83-DA462EECCD61}" type="presParOf" srcId="{94114264-4C5E-4EE5-BA1B-C5B97B50B37A}" destId="{0A78B408-3D1B-4C59-9083-843BB71D2752}" srcOrd="3" destOrd="0" presId="urn:microsoft.com/office/officeart/2005/8/layout/cycle6"/>
    <dgm:cxn modelId="{986F6C51-1886-4CA1-98BC-5886CBA00ABA}" type="presParOf" srcId="{94114264-4C5E-4EE5-BA1B-C5B97B50B37A}" destId="{C4D7C958-46BD-47F6-9DB7-A4B970FDB996}" srcOrd="4" destOrd="0" presId="urn:microsoft.com/office/officeart/2005/8/layout/cycle6"/>
    <dgm:cxn modelId="{5502C054-3119-4F0C-97F8-415BBDD36BEF}" type="presParOf" srcId="{94114264-4C5E-4EE5-BA1B-C5B97B50B37A}" destId="{B8299157-32F1-40A9-9BC2-BEA0D7AEC0A4}" srcOrd="5" destOrd="0" presId="urn:microsoft.com/office/officeart/2005/8/layout/cycle6"/>
    <dgm:cxn modelId="{9417B4F1-8E00-484C-A201-9540A32098A0}" type="presParOf" srcId="{94114264-4C5E-4EE5-BA1B-C5B97B50B37A}" destId="{20606957-5D2F-41C1-BBDD-F27AF2A360CD}" srcOrd="6" destOrd="0" presId="urn:microsoft.com/office/officeart/2005/8/layout/cycle6"/>
    <dgm:cxn modelId="{4BF094B6-AA09-4E65-AAA2-D70BF9BE20D9}" type="presParOf" srcId="{94114264-4C5E-4EE5-BA1B-C5B97B50B37A}" destId="{723F3BE3-E35E-42E8-99D7-78E5302113B9}" srcOrd="7" destOrd="0" presId="urn:microsoft.com/office/officeart/2005/8/layout/cycle6"/>
    <dgm:cxn modelId="{C3DC8533-18D5-4541-BD3E-961BC81F7166}" type="presParOf" srcId="{94114264-4C5E-4EE5-BA1B-C5B97B50B37A}" destId="{8AA0D119-B59F-499E-B118-3C4113888C62}" srcOrd="8" destOrd="0" presId="urn:microsoft.com/office/officeart/2005/8/layout/cycle6"/>
    <dgm:cxn modelId="{EE17165F-4214-4FB0-8375-0507389E24E4}" type="presParOf" srcId="{94114264-4C5E-4EE5-BA1B-C5B97B50B37A}" destId="{77CA41BB-60B9-42EF-8D3C-7AD715B783BE}" srcOrd="9" destOrd="0" presId="urn:microsoft.com/office/officeart/2005/8/layout/cycle6"/>
    <dgm:cxn modelId="{4B584783-8262-440C-AB66-0265CB467179}" type="presParOf" srcId="{94114264-4C5E-4EE5-BA1B-C5B97B50B37A}" destId="{79211E48-10CF-41D0-92F0-A9C25B30B931}" srcOrd="10" destOrd="0" presId="urn:microsoft.com/office/officeart/2005/8/layout/cycle6"/>
    <dgm:cxn modelId="{A62548E5-9F78-48BF-A458-1380E973BBB2}" type="presParOf" srcId="{94114264-4C5E-4EE5-BA1B-C5B97B50B37A}" destId="{CB02AB64-0A8C-4E1D-93B7-10A90C03ED24}" srcOrd="11" destOrd="0" presId="urn:microsoft.com/office/officeart/2005/8/layout/cycle6"/>
    <dgm:cxn modelId="{0784D9AF-E2DF-402D-8E91-85D158861C5B}" type="presParOf" srcId="{94114264-4C5E-4EE5-BA1B-C5B97B50B37A}" destId="{DA12E64B-5F2A-4C04-9DB3-D7A28EEBFA9E}" srcOrd="12" destOrd="0" presId="urn:microsoft.com/office/officeart/2005/8/layout/cycle6"/>
    <dgm:cxn modelId="{094B02C2-E886-440B-86D5-0D26CB0A54E5}" type="presParOf" srcId="{94114264-4C5E-4EE5-BA1B-C5B97B50B37A}" destId="{D049B907-FCB1-4C96-9C1C-1AF1679D1579}" srcOrd="13" destOrd="0" presId="urn:microsoft.com/office/officeart/2005/8/layout/cycle6"/>
    <dgm:cxn modelId="{5B8B9A39-B454-4167-925E-12E8E3D8059F}" type="presParOf" srcId="{94114264-4C5E-4EE5-BA1B-C5B97B50B37A}" destId="{5FCFC411-82E5-471D-A886-0DE2561AD266}" srcOrd="14" destOrd="0" presId="urn:microsoft.com/office/officeart/2005/8/layout/cycle6"/>
    <dgm:cxn modelId="{823010BC-CBB2-4B8B-AB7E-E20D8786858E}" type="presParOf" srcId="{94114264-4C5E-4EE5-BA1B-C5B97B50B37A}" destId="{C94BD59D-9701-4959-BE87-789DE9D6CDA8}" srcOrd="15" destOrd="0" presId="urn:microsoft.com/office/officeart/2005/8/layout/cycle6"/>
    <dgm:cxn modelId="{2F260BC5-0C43-42EF-8F2A-4D3C63DCAD50}" type="presParOf" srcId="{94114264-4C5E-4EE5-BA1B-C5B97B50B37A}" destId="{DC928418-877B-41F5-AF7D-E8BEDFCE5D6A}" srcOrd="16" destOrd="0" presId="urn:microsoft.com/office/officeart/2005/8/layout/cycle6"/>
    <dgm:cxn modelId="{9D3BA340-DE82-44A0-9CC1-B45B0A8814CE}" type="presParOf" srcId="{94114264-4C5E-4EE5-BA1B-C5B97B50B37A}" destId="{B7CE9EE8-BD09-4269-92DE-46F6B5F2BC3A}" srcOrd="17" destOrd="0" presId="urn:microsoft.com/office/officeart/2005/8/layout/cycle6"/>
    <dgm:cxn modelId="{C98CEA04-6780-4D1C-ABCB-1259D9C55B1A}" type="presParOf" srcId="{94114264-4C5E-4EE5-BA1B-C5B97B50B37A}" destId="{925A1302-23D2-45FC-A1FF-A0273DF4E3ED}" srcOrd="18" destOrd="0" presId="urn:microsoft.com/office/officeart/2005/8/layout/cycle6"/>
    <dgm:cxn modelId="{4C27B6AE-2344-4BE4-9F16-188A6D63E69E}" type="presParOf" srcId="{94114264-4C5E-4EE5-BA1B-C5B97B50B37A}" destId="{3A191415-AC73-4388-9BC1-E8F6E4309551}" srcOrd="19" destOrd="0" presId="urn:microsoft.com/office/officeart/2005/8/layout/cycle6"/>
    <dgm:cxn modelId="{6FEC9B25-D029-40A2-A2A2-F84C8533E14B}" type="presParOf" srcId="{94114264-4C5E-4EE5-BA1B-C5B97B50B37A}" destId="{C849ED6B-7128-4600-8C6F-20AF8EA2ABAE}"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2E5C-0290-4F76-B359-65581035BBE8}">
      <dsp:nvSpPr>
        <dsp:cNvPr id="0" name=""/>
        <dsp:cNvSpPr/>
      </dsp:nvSpPr>
      <dsp:spPr>
        <a:xfrm>
          <a:off x="0" y="44575"/>
          <a:ext cx="6601254" cy="7195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smtClean="0"/>
            <a:t>Pollution Lumineuse</a:t>
          </a:r>
          <a:endParaRPr lang="fr-FR" sz="3000" kern="1200" dirty="0"/>
        </a:p>
      </dsp:txBody>
      <dsp:txXfrm>
        <a:off x="35125" y="79700"/>
        <a:ext cx="6531004" cy="649299"/>
      </dsp:txXfrm>
    </dsp:sp>
    <dsp:sp modelId="{999D9E60-3EB4-4268-BABD-A59624458F47}">
      <dsp:nvSpPr>
        <dsp:cNvPr id="0" name=""/>
        <dsp:cNvSpPr/>
      </dsp:nvSpPr>
      <dsp:spPr>
        <a:xfrm>
          <a:off x="0" y="850525"/>
          <a:ext cx="6601254" cy="7195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smtClean="0"/>
            <a:t>Eclairage Public</a:t>
          </a:r>
          <a:endParaRPr lang="fr-FR" sz="3000" kern="1200" dirty="0"/>
        </a:p>
      </dsp:txBody>
      <dsp:txXfrm>
        <a:off x="35125" y="885650"/>
        <a:ext cx="6531004" cy="649299"/>
      </dsp:txXfrm>
    </dsp:sp>
    <dsp:sp modelId="{EDED48E3-64F7-4424-882F-C9C36D7E79FD}">
      <dsp:nvSpPr>
        <dsp:cNvPr id="0" name=""/>
        <dsp:cNvSpPr/>
      </dsp:nvSpPr>
      <dsp:spPr>
        <a:xfrm>
          <a:off x="0" y="1656475"/>
          <a:ext cx="6601254" cy="7195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smtClean="0"/>
            <a:t>Extinction de Nuit</a:t>
          </a:r>
          <a:endParaRPr lang="fr-FR" sz="3000" kern="1200" dirty="0"/>
        </a:p>
      </dsp:txBody>
      <dsp:txXfrm>
        <a:off x="35125" y="1691600"/>
        <a:ext cx="6531004" cy="649299"/>
      </dsp:txXfrm>
    </dsp:sp>
    <dsp:sp modelId="{008F513E-52C8-4A10-BA9C-4960A19B3132}">
      <dsp:nvSpPr>
        <dsp:cNvPr id="0" name=""/>
        <dsp:cNvSpPr/>
      </dsp:nvSpPr>
      <dsp:spPr>
        <a:xfrm>
          <a:off x="0" y="2462425"/>
          <a:ext cx="6601254" cy="7195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smtClean="0"/>
            <a:t>A Montaigut sur Save</a:t>
          </a:r>
          <a:endParaRPr lang="fr-FR" sz="3000" kern="1200" dirty="0"/>
        </a:p>
      </dsp:txBody>
      <dsp:txXfrm>
        <a:off x="35125" y="2497550"/>
        <a:ext cx="6531004" cy="649299"/>
      </dsp:txXfrm>
    </dsp:sp>
    <dsp:sp modelId="{D7A3348E-1B39-420D-9D49-DFEB23EF7D17}">
      <dsp:nvSpPr>
        <dsp:cNvPr id="0" name=""/>
        <dsp:cNvSpPr/>
      </dsp:nvSpPr>
      <dsp:spPr>
        <a:xfrm>
          <a:off x="0" y="3268375"/>
          <a:ext cx="6601254" cy="71954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smtClean="0"/>
            <a:t>Annexes</a:t>
          </a:r>
          <a:endParaRPr lang="fr-FR" sz="3000" kern="1200" dirty="0"/>
        </a:p>
      </dsp:txBody>
      <dsp:txXfrm>
        <a:off x="35125" y="3303500"/>
        <a:ext cx="6531004" cy="649299"/>
      </dsp:txXfrm>
    </dsp:sp>
    <dsp:sp modelId="{376ED178-5B31-47D5-82E4-A6773DB026A0}">
      <dsp:nvSpPr>
        <dsp:cNvPr id="0" name=""/>
        <dsp:cNvSpPr/>
      </dsp:nvSpPr>
      <dsp:spPr>
        <a:xfrm>
          <a:off x="0" y="3987926"/>
          <a:ext cx="6601254" cy="791774"/>
        </a:xfrm>
        <a:prstGeom prst="rect">
          <a:avLst/>
        </a:prstGeom>
        <a:solidFill>
          <a:srgbClr val="002060"/>
        </a:solidFill>
        <a:ln>
          <a:noFill/>
        </a:ln>
        <a:effectLst/>
      </dsp:spPr>
      <dsp:style>
        <a:lnRef idx="0">
          <a:scrgbClr r="0" g="0" b="0"/>
        </a:lnRef>
        <a:fillRef idx="0">
          <a:scrgbClr r="0" g="0" b="0"/>
        </a:fillRef>
        <a:effectRef idx="0">
          <a:scrgbClr r="0" g="0" b="0"/>
        </a:effectRef>
        <a:fontRef idx="minor"/>
      </dsp:style>
      <dsp:txBody>
        <a:bodyPr spcFirstLastPara="0" vert="horz" wrap="square" lIns="2095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FR" sz="2300" kern="1200" dirty="0" smtClean="0">
              <a:solidFill>
                <a:schemeClr val="accent4">
                  <a:lumMod val="40000"/>
                  <a:lumOff val="60000"/>
                </a:schemeClr>
              </a:solidFill>
            </a:rPr>
            <a:t>Retours d’Expérience</a:t>
          </a:r>
          <a:endParaRPr lang="fr-FR" sz="2300" kern="1200" dirty="0">
            <a:solidFill>
              <a:schemeClr val="accent4">
                <a:lumMod val="40000"/>
                <a:lumOff val="60000"/>
              </a:schemeClr>
            </a:solidFill>
          </a:endParaRPr>
        </a:p>
        <a:p>
          <a:pPr marL="228600" lvl="1" indent="-228600" algn="l" defTabSz="1022350">
            <a:lnSpc>
              <a:spcPct val="90000"/>
            </a:lnSpc>
            <a:spcBef>
              <a:spcPct val="0"/>
            </a:spcBef>
            <a:spcAft>
              <a:spcPct val="20000"/>
            </a:spcAft>
            <a:buChar char="••"/>
          </a:pPr>
          <a:r>
            <a:rPr lang="fr-FR" sz="2300" kern="1200" dirty="0" smtClean="0">
              <a:solidFill>
                <a:schemeClr val="accent4">
                  <a:lumMod val="40000"/>
                  <a:lumOff val="60000"/>
                </a:schemeClr>
              </a:solidFill>
            </a:rPr>
            <a:t>FAQ</a:t>
          </a:r>
          <a:endParaRPr lang="fr-FR" sz="2300" kern="1200" dirty="0">
            <a:solidFill>
              <a:schemeClr val="accent4">
                <a:lumMod val="40000"/>
                <a:lumOff val="60000"/>
              </a:schemeClr>
            </a:solidFill>
          </a:endParaRPr>
        </a:p>
      </dsp:txBody>
      <dsp:txXfrm>
        <a:off x="0" y="3987926"/>
        <a:ext cx="6601254" cy="791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2E5C-0290-4F76-B359-65581035BBE8}">
      <dsp:nvSpPr>
        <dsp:cNvPr id="0" name=""/>
        <dsp:cNvSpPr/>
      </dsp:nvSpPr>
      <dsp:spPr>
        <a:xfrm>
          <a:off x="0" y="1214350"/>
          <a:ext cx="6601254" cy="239557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fr-FR" sz="6000" kern="1200" dirty="0" smtClean="0"/>
            <a:t>Pollution Lumineuse</a:t>
          </a:r>
          <a:endParaRPr lang="fr-FR" sz="6000" kern="1200" dirty="0"/>
        </a:p>
      </dsp:txBody>
      <dsp:txXfrm>
        <a:off x="116942" y="1331292"/>
        <a:ext cx="6367370" cy="2161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D9E60-3EB4-4268-BABD-A59624458F47}">
      <dsp:nvSpPr>
        <dsp:cNvPr id="0" name=""/>
        <dsp:cNvSpPr/>
      </dsp:nvSpPr>
      <dsp:spPr>
        <a:xfrm>
          <a:off x="0" y="1632625"/>
          <a:ext cx="6601254" cy="15590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fr-FR" sz="6500" kern="1200" dirty="0" smtClean="0"/>
            <a:t>Eclairage Public</a:t>
          </a:r>
          <a:endParaRPr lang="fr-FR" sz="6500" kern="1200" dirty="0"/>
        </a:p>
      </dsp:txBody>
      <dsp:txXfrm>
        <a:off x="76105" y="1708730"/>
        <a:ext cx="6449044"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D48E3-64F7-4424-882F-C9C36D7E79FD}">
      <dsp:nvSpPr>
        <dsp:cNvPr id="0" name=""/>
        <dsp:cNvSpPr/>
      </dsp:nvSpPr>
      <dsp:spPr>
        <a:xfrm>
          <a:off x="0" y="1335351"/>
          <a:ext cx="7594600" cy="155902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fr-FR" sz="6500" kern="1200" dirty="0" smtClean="0"/>
            <a:t>Extinction de Nuit</a:t>
          </a:r>
          <a:endParaRPr lang="fr-FR" sz="6500" kern="1200" dirty="0"/>
        </a:p>
      </dsp:txBody>
      <dsp:txXfrm>
        <a:off x="76105" y="1411456"/>
        <a:ext cx="7442390"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BE872-0CAB-4E7D-8091-7AD284B4C313}">
      <dsp:nvSpPr>
        <dsp:cNvPr id="0" name=""/>
        <dsp:cNvSpPr/>
      </dsp:nvSpPr>
      <dsp:spPr>
        <a:xfrm>
          <a:off x="0" y="624963"/>
          <a:ext cx="7848600" cy="35743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fr-FR" sz="6500" kern="1200" dirty="0" smtClean="0"/>
            <a:t>Nouvelle gestion de </a:t>
          </a:r>
          <a:r>
            <a:rPr lang="fr-FR" sz="6500" kern="1200" smtClean="0"/>
            <a:t>l’Eclairage Public à Montaigut sur Save</a:t>
          </a:r>
          <a:endParaRPr lang="fr-FR" sz="6500" kern="1200" dirty="0"/>
        </a:p>
      </dsp:txBody>
      <dsp:txXfrm>
        <a:off x="174485" y="799448"/>
        <a:ext cx="7499630" cy="3225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A72F4-5DF6-46DA-8180-FA08B489996B}">
      <dsp:nvSpPr>
        <dsp:cNvPr id="0" name=""/>
        <dsp:cNvSpPr/>
      </dsp:nvSpPr>
      <dsp:spPr>
        <a:xfrm>
          <a:off x="3215194" y="-68330"/>
          <a:ext cx="1697610" cy="113677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latin typeface="Arial" panose="020B0604020202020204" pitchFamily="34" charset="0"/>
              <a:cs typeface="Arial" panose="020B0604020202020204" pitchFamily="34" charset="0"/>
            </a:rPr>
            <a:t>Dégager des économies communales</a:t>
          </a:r>
        </a:p>
      </dsp:txBody>
      <dsp:txXfrm>
        <a:off x="3270687" y="-12837"/>
        <a:ext cx="1586624" cy="1025789"/>
      </dsp:txXfrm>
    </dsp:sp>
    <dsp:sp modelId="{548F930B-FEF9-4483-AAE7-A01DCB9736C7}">
      <dsp:nvSpPr>
        <dsp:cNvPr id="0" name=""/>
        <dsp:cNvSpPr/>
      </dsp:nvSpPr>
      <dsp:spPr>
        <a:xfrm>
          <a:off x="2204079" y="640966"/>
          <a:ext cx="4809024" cy="4809024"/>
        </a:xfrm>
        <a:custGeom>
          <a:avLst/>
          <a:gdLst/>
          <a:ahLst/>
          <a:cxnLst/>
          <a:rect l="0" t="0" r="0" b="0"/>
          <a:pathLst>
            <a:path>
              <a:moveTo>
                <a:pt x="2716279" y="20297"/>
              </a:moveTo>
              <a:arcTo wR="2404512" hR="2404512" stAng="16646994" swAng="10718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78B408-3D1B-4C59-9083-843BB71D2752}">
      <dsp:nvSpPr>
        <dsp:cNvPr id="0" name=""/>
        <dsp:cNvSpPr/>
      </dsp:nvSpPr>
      <dsp:spPr>
        <a:xfrm>
          <a:off x="5311002" y="875107"/>
          <a:ext cx="1697610" cy="1136775"/>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latin typeface="Arial" panose="020B0604020202020204" pitchFamily="34" charset="0"/>
              <a:cs typeface="Arial" panose="020B0604020202020204" pitchFamily="34" charset="0"/>
            </a:rPr>
            <a:t>Réduire notre empreinte carbone</a:t>
          </a:r>
          <a:endParaRPr lang="fr-FR" sz="1700" b="1" kern="1200" dirty="0">
            <a:latin typeface="Arial" panose="020B0604020202020204" pitchFamily="34" charset="0"/>
            <a:cs typeface="Arial" panose="020B0604020202020204" pitchFamily="34" charset="0"/>
          </a:endParaRPr>
        </a:p>
      </dsp:txBody>
      <dsp:txXfrm>
        <a:off x="5366495" y="930600"/>
        <a:ext cx="1586624" cy="1025789"/>
      </dsp:txXfrm>
    </dsp:sp>
    <dsp:sp modelId="{B8299157-32F1-40A9-9BC2-BEA0D7AEC0A4}">
      <dsp:nvSpPr>
        <dsp:cNvPr id="0" name=""/>
        <dsp:cNvSpPr/>
      </dsp:nvSpPr>
      <dsp:spPr>
        <a:xfrm>
          <a:off x="1811702" y="522828"/>
          <a:ext cx="4809024" cy="4809024"/>
        </a:xfrm>
        <a:custGeom>
          <a:avLst/>
          <a:gdLst/>
          <a:ahLst/>
          <a:cxnLst/>
          <a:rect l="0" t="0" r="0" b="0"/>
          <a:pathLst>
            <a:path>
              <a:moveTo>
                <a:pt x="4630982" y="1496485"/>
              </a:moveTo>
              <a:arcTo wR="2404512" hR="2404512" stAng="20268766" swAng="11305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606957-5D2F-41C1-BBDD-F27AF2A360CD}">
      <dsp:nvSpPr>
        <dsp:cNvPr id="0" name=""/>
        <dsp:cNvSpPr/>
      </dsp:nvSpPr>
      <dsp:spPr>
        <a:xfrm>
          <a:off x="5711809" y="2795052"/>
          <a:ext cx="1697610" cy="113677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latin typeface="Arial" panose="020B0604020202020204" pitchFamily="34" charset="0"/>
              <a:cs typeface="Arial" panose="020B0604020202020204" pitchFamily="34" charset="0"/>
            </a:rPr>
            <a:t>Maintenir la biodiversité</a:t>
          </a:r>
          <a:endParaRPr lang="fr-FR" sz="1700" b="1" kern="1200" dirty="0">
            <a:latin typeface="Arial" panose="020B0604020202020204" pitchFamily="34" charset="0"/>
            <a:cs typeface="Arial" panose="020B0604020202020204" pitchFamily="34" charset="0"/>
          </a:endParaRPr>
        </a:p>
      </dsp:txBody>
      <dsp:txXfrm>
        <a:off x="5767302" y="2850545"/>
        <a:ext cx="1586624" cy="1025789"/>
      </dsp:txXfrm>
    </dsp:sp>
    <dsp:sp modelId="{8AA0D119-B59F-499E-B118-3C4113888C62}">
      <dsp:nvSpPr>
        <dsp:cNvPr id="0" name=""/>
        <dsp:cNvSpPr/>
      </dsp:nvSpPr>
      <dsp:spPr>
        <a:xfrm>
          <a:off x="2046481" y="73947"/>
          <a:ext cx="4809024" cy="4809024"/>
        </a:xfrm>
        <a:custGeom>
          <a:avLst/>
          <a:gdLst/>
          <a:ahLst/>
          <a:cxnLst/>
          <a:rect l="0" t="0" r="0" b="0"/>
          <a:pathLst>
            <a:path>
              <a:moveTo>
                <a:pt x="4315796" y="3863509"/>
              </a:moveTo>
              <a:arcTo wR="2404512" hR="2404512" stAng="2241399" swAng="99493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CA41BB-60B9-42EF-8D3C-7AD715B783BE}">
      <dsp:nvSpPr>
        <dsp:cNvPr id="0" name=""/>
        <dsp:cNvSpPr/>
      </dsp:nvSpPr>
      <dsp:spPr>
        <a:xfrm>
          <a:off x="4258473" y="4426397"/>
          <a:ext cx="1697610" cy="113677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latin typeface="Arial" panose="020B0604020202020204" pitchFamily="34" charset="0"/>
              <a:cs typeface="Arial" panose="020B0604020202020204" pitchFamily="34" charset="0"/>
            </a:rPr>
            <a:t>Prévenir des risques sur la santé: sommeil…</a:t>
          </a:r>
          <a:endParaRPr lang="fr-FR" sz="1700" b="1" kern="1200" dirty="0">
            <a:latin typeface="Arial" panose="020B0604020202020204" pitchFamily="34" charset="0"/>
            <a:cs typeface="Arial" panose="020B0604020202020204" pitchFamily="34" charset="0"/>
          </a:endParaRPr>
        </a:p>
      </dsp:txBody>
      <dsp:txXfrm>
        <a:off x="4313966" y="4481890"/>
        <a:ext cx="1586624" cy="1025789"/>
      </dsp:txXfrm>
    </dsp:sp>
    <dsp:sp modelId="{CB02AB64-0A8C-4E1D-93B7-10A90C03ED24}">
      <dsp:nvSpPr>
        <dsp:cNvPr id="0" name=""/>
        <dsp:cNvSpPr/>
      </dsp:nvSpPr>
      <dsp:spPr>
        <a:xfrm>
          <a:off x="1839401" y="416048"/>
          <a:ext cx="4809024" cy="4809024"/>
        </a:xfrm>
        <a:custGeom>
          <a:avLst/>
          <a:gdLst/>
          <a:ahLst/>
          <a:cxnLst/>
          <a:rect l="0" t="0" r="0" b="0"/>
          <a:pathLst>
            <a:path>
              <a:moveTo>
                <a:pt x="2415351" y="4809000"/>
              </a:moveTo>
              <a:arcTo wR="2404512" hR="2404512" stAng="5384503" swAng="5218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12E64B-5F2A-4C04-9DB3-D7A28EEBFA9E}">
      <dsp:nvSpPr>
        <dsp:cNvPr id="0" name=""/>
        <dsp:cNvSpPr/>
      </dsp:nvSpPr>
      <dsp:spPr>
        <a:xfrm>
          <a:off x="2189728" y="4404061"/>
          <a:ext cx="1697610" cy="113677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smtClean="0">
              <a:latin typeface="Arial" panose="020B0604020202020204" pitchFamily="34" charset="0"/>
              <a:cs typeface="Arial" panose="020B0604020202020204" pitchFamily="34" charset="0"/>
            </a:rPr>
            <a:t>Protéger l’observation du ciel</a:t>
          </a:r>
          <a:endParaRPr lang="fr-FR" sz="1700" b="1" kern="1200" dirty="0">
            <a:latin typeface="Arial" panose="020B0604020202020204" pitchFamily="34" charset="0"/>
            <a:cs typeface="Arial" panose="020B0604020202020204" pitchFamily="34" charset="0"/>
          </a:endParaRPr>
        </a:p>
      </dsp:txBody>
      <dsp:txXfrm>
        <a:off x="2245221" y="4459554"/>
        <a:ext cx="1586624" cy="1025789"/>
      </dsp:txXfrm>
    </dsp:sp>
    <dsp:sp modelId="{5FCFC411-82E5-471D-A886-0DE2561AD266}">
      <dsp:nvSpPr>
        <dsp:cNvPr id="0" name=""/>
        <dsp:cNvSpPr/>
      </dsp:nvSpPr>
      <dsp:spPr>
        <a:xfrm>
          <a:off x="1536482" y="256435"/>
          <a:ext cx="4809024" cy="4809024"/>
        </a:xfrm>
        <a:custGeom>
          <a:avLst/>
          <a:gdLst/>
          <a:ahLst/>
          <a:cxnLst/>
          <a:rect l="0" t="0" r="0" b="0"/>
          <a:pathLst>
            <a:path>
              <a:moveTo>
                <a:pt x="743829" y="4143423"/>
              </a:moveTo>
              <a:arcTo wR="2404512" hR="2404512" stAng="8020907" swAng="8559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4BD59D-9701-4959-BE87-789DE9D6CDA8}">
      <dsp:nvSpPr>
        <dsp:cNvPr id="0" name=""/>
        <dsp:cNvSpPr/>
      </dsp:nvSpPr>
      <dsp:spPr>
        <a:xfrm>
          <a:off x="845571" y="2795057"/>
          <a:ext cx="1697610" cy="113677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smtClean="0">
              <a:latin typeface="Arial" panose="020B0604020202020204" pitchFamily="34" charset="0"/>
              <a:cs typeface="Arial" panose="020B0604020202020204" pitchFamily="34" charset="0"/>
            </a:rPr>
            <a:t>Adopter une stratégie novatrice</a:t>
          </a:r>
          <a:endParaRPr lang="fr-FR" sz="1700" b="1" kern="1200" dirty="0">
            <a:latin typeface="Arial" panose="020B0604020202020204" pitchFamily="34" charset="0"/>
            <a:cs typeface="Arial" panose="020B0604020202020204" pitchFamily="34" charset="0"/>
          </a:endParaRPr>
        </a:p>
      </dsp:txBody>
      <dsp:txXfrm>
        <a:off x="901064" y="2850550"/>
        <a:ext cx="1586624" cy="1025789"/>
      </dsp:txXfrm>
    </dsp:sp>
    <dsp:sp modelId="{B7CE9EE8-BD09-4269-92DE-46F6B5F2BC3A}">
      <dsp:nvSpPr>
        <dsp:cNvPr id="0" name=""/>
        <dsp:cNvSpPr/>
      </dsp:nvSpPr>
      <dsp:spPr>
        <a:xfrm>
          <a:off x="1633342" y="302650"/>
          <a:ext cx="4809024" cy="4809024"/>
        </a:xfrm>
        <a:custGeom>
          <a:avLst/>
          <a:gdLst/>
          <a:ahLst/>
          <a:cxnLst/>
          <a:rect l="0" t="0" r="0" b="0"/>
          <a:pathLst>
            <a:path>
              <a:moveTo>
                <a:pt x="1344" y="2484907"/>
              </a:moveTo>
              <a:arcTo wR="2404512" hR="2404512" stAng="10685037" swAng="105588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5A1302-23D2-45FC-A1FF-A0273DF4E3ED}">
      <dsp:nvSpPr>
        <dsp:cNvPr id="0" name=""/>
        <dsp:cNvSpPr/>
      </dsp:nvSpPr>
      <dsp:spPr>
        <a:xfrm>
          <a:off x="1150361" y="913230"/>
          <a:ext cx="1697610" cy="1136775"/>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smtClean="0">
              <a:latin typeface="Arial" panose="020B0604020202020204" pitchFamily="34" charset="0"/>
              <a:cs typeface="Arial" panose="020B0604020202020204" pitchFamily="34" charset="0"/>
            </a:rPr>
            <a:t>Agir en conformité avec la loi</a:t>
          </a:r>
          <a:endParaRPr lang="fr-FR" sz="1700" b="1" kern="1200" dirty="0">
            <a:latin typeface="Arial" panose="020B0604020202020204" pitchFamily="34" charset="0"/>
            <a:cs typeface="Arial" panose="020B0604020202020204" pitchFamily="34" charset="0"/>
          </a:endParaRPr>
        </a:p>
      </dsp:txBody>
      <dsp:txXfrm>
        <a:off x="1205854" y="968723"/>
        <a:ext cx="1586624" cy="1025789"/>
      </dsp:txXfrm>
    </dsp:sp>
    <dsp:sp modelId="{C849ED6B-7128-4600-8C6F-20AF8EA2ABAE}">
      <dsp:nvSpPr>
        <dsp:cNvPr id="0" name=""/>
        <dsp:cNvSpPr/>
      </dsp:nvSpPr>
      <dsp:spPr>
        <a:xfrm>
          <a:off x="1262674" y="617424"/>
          <a:ext cx="4809024" cy="4809024"/>
        </a:xfrm>
        <a:custGeom>
          <a:avLst/>
          <a:gdLst/>
          <a:ahLst/>
          <a:cxnLst/>
          <a:rect l="0" t="0" r="0" b="0"/>
          <a:pathLst>
            <a:path>
              <a:moveTo>
                <a:pt x="1255634" y="292224"/>
              </a:moveTo>
              <a:arcTo wR="2404512" hR="2404512" stAng="14487487" swAng="10517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B92C87D1-FCCD-441B-9400-E344E4AF078D}" type="datetimeFigureOut">
              <a:rPr lang="fr-FR" smtClean="0"/>
              <a:t>12/04/2021</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fr-FR"/>
          </a:p>
        </p:txBody>
      </p:sp>
      <p:sp>
        <p:nvSpPr>
          <p:cNvPr id="5" name="Espace réservé des commentair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754240FD-F26C-4E8C-B7F4-848E33C62FB9}" type="slidenum">
              <a:rPr lang="fr-FR" smtClean="0"/>
              <a:t>‹N°›</a:t>
            </a:fld>
            <a:endParaRPr lang="fr-FR"/>
          </a:p>
        </p:txBody>
      </p:sp>
    </p:spTree>
    <p:extLst>
      <p:ext uri="{BB962C8B-B14F-4D97-AF65-F5344CB8AC3E}">
        <p14:creationId xmlns:p14="http://schemas.microsoft.com/office/powerpoint/2010/main" val="64956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15</a:t>
            </a:fld>
            <a:endParaRPr lang="fr-FR"/>
          </a:p>
        </p:txBody>
      </p:sp>
    </p:spTree>
    <p:extLst>
      <p:ext uri="{BB962C8B-B14F-4D97-AF65-F5344CB8AC3E}">
        <p14:creationId xmlns:p14="http://schemas.microsoft.com/office/powerpoint/2010/main" val="330164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16</a:t>
            </a:fld>
            <a:endParaRPr lang="fr-FR"/>
          </a:p>
        </p:txBody>
      </p:sp>
    </p:spTree>
    <p:extLst>
      <p:ext uri="{BB962C8B-B14F-4D97-AF65-F5344CB8AC3E}">
        <p14:creationId xmlns:p14="http://schemas.microsoft.com/office/powerpoint/2010/main" val="84942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19</a:t>
            </a:fld>
            <a:endParaRPr lang="fr-FR"/>
          </a:p>
        </p:txBody>
      </p:sp>
    </p:spTree>
    <p:extLst>
      <p:ext uri="{BB962C8B-B14F-4D97-AF65-F5344CB8AC3E}">
        <p14:creationId xmlns:p14="http://schemas.microsoft.com/office/powerpoint/2010/main" val="23287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20</a:t>
            </a:fld>
            <a:endParaRPr lang="fr-FR"/>
          </a:p>
        </p:txBody>
      </p:sp>
    </p:spTree>
    <p:extLst>
      <p:ext uri="{BB962C8B-B14F-4D97-AF65-F5344CB8AC3E}">
        <p14:creationId xmlns:p14="http://schemas.microsoft.com/office/powerpoint/2010/main" val="366423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22</a:t>
            </a:fld>
            <a:endParaRPr lang="fr-FR"/>
          </a:p>
        </p:txBody>
      </p:sp>
    </p:spTree>
    <p:extLst>
      <p:ext uri="{BB962C8B-B14F-4D97-AF65-F5344CB8AC3E}">
        <p14:creationId xmlns:p14="http://schemas.microsoft.com/office/powerpoint/2010/main" val="330164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23</a:t>
            </a:fld>
            <a:endParaRPr lang="fr-FR"/>
          </a:p>
        </p:txBody>
      </p:sp>
    </p:spTree>
    <p:extLst>
      <p:ext uri="{BB962C8B-B14F-4D97-AF65-F5344CB8AC3E}">
        <p14:creationId xmlns:p14="http://schemas.microsoft.com/office/powerpoint/2010/main" val="330164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24</a:t>
            </a:fld>
            <a:endParaRPr lang="fr-FR"/>
          </a:p>
        </p:txBody>
      </p:sp>
    </p:spTree>
    <p:extLst>
      <p:ext uri="{BB962C8B-B14F-4D97-AF65-F5344CB8AC3E}">
        <p14:creationId xmlns:p14="http://schemas.microsoft.com/office/powerpoint/2010/main" val="330164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25</a:t>
            </a:fld>
            <a:endParaRPr lang="fr-FR"/>
          </a:p>
        </p:txBody>
      </p:sp>
    </p:spTree>
    <p:extLst>
      <p:ext uri="{BB962C8B-B14F-4D97-AF65-F5344CB8AC3E}">
        <p14:creationId xmlns:p14="http://schemas.microsoft.com/office/powerpoint/2010/main" val="330164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54240FD-F26C-4E8C-B7F4-848E33C62FB9}" type="slidenum">
              <a:rPr lang="fr-FR" smtClean="0"/>
              <a:t>26</a:t>
            </a:fld>
            <a:endParaRPr lang="fr-FR"/>
          </a:p>
        </p:txBody>
      </p:sp>
    </p:spTree>
    <p:extLst>
      <p:ext uri="{BB962C8B-B14F-4D97-AF65-F5344CB8AC3E}">
        <p14:creationId xmlns:p14="http://schemas.microsoft.com/office/powerpoint/2010/main" val="330164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0B05849-11F7-4DC2-AFEF-40B40FB6EF2B}" type="datetime1">
              <a:rPr lang="fr-FR" smtClean="0"/>
              <a:t>12/04/2021</a:t>
            </a:fld>
            <a:endParaRPr lang="fr-F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
        <p:nvSpPr>
          <p:cNvPr id="6" name="Espace réservé du numéro de diapositive 5"/>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34480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7E31B05-C124-4AB7-8F1B-385B5A1CB870}" type="datetime1">
              <a:rPr lang="fr-FR" smtClean="0"/>
              <a:t>12/04/2021</a:t>
            </a:fld>
            <a:endParaRPr lang="fr-F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
        <p:nvSpPr>
          <p:cNvPr id="6" name="Espace réservé du numéro de diapositive 5"/>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22216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9E7B6F-6550-4A1E-86F0-1B8766C6E1C6}" type="datetime1">
              <a:rPr lang="fr-FR" smtClean="0"/>
              <a:t>12/04/2021</a:t>
            </a:fld>
            <a:endParaRPr lang="fr-F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
        <p:nvSpPr>
          <p:cNvPr id="6" name="Espace réservé du numéro de diapositive 5"/>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409533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1D0F41-4E74-42ED-A46B-C11D1BAB5A55}" type="datetime1">
              <a:rPr lang="fr-FR" smtClean="0"/>
              <a:t>12/04/2021</a:t>
            </a:fld>
            <a:endParaRPr lang="fr-F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
        <p:nvSpPr>
          <p:cNvPr id="6" name="Espace réservé du numéro de diapositive 5"/>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124156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9A9E143-39ED-4988-8E55-BB38A15D0C42}" type="datetime1">
              <a:rPr lang="fr-FR" smtClean="0"/>
              <a:t>12/04/2021</a:t>
            </a:fld>
            <a:endParaRPr lang="fr-F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
        <p:nvSpPr>
          <p:cNvPr id="6" name="Espace réservé du numéro de diapositive 5"/>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251276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B56A96-1888-4294-A4C9-7245B07A3F08}" type="datetime1">
              <a:rPr lang="fr-FR" smtClean="0"/>
              <a:t>12/04/2021</a:t>
            </a:fld>
            <a:endParaRPr lang="fr-FR"/>
          </a:p>
        </p:txBody>
      </p:sp>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
        <p:nvSpPr>
          <p:cNvPr id="7" name="Espace réservé du numéro de diapositive 6"/>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3506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B1CE746-1A33-4F97-A1E8-A5FB02F8CF4B}" type="datetime1">
              <a:rPr lang="fr-FR" smtClean="0"/>
              <a:t>12/04/2021</a:t>
            </a:fld>
            <a:endParaRPr lang="fr-FR"/>
          </a:p>
        </p:txBody>
      </p:sp>
      <p:sp>
        <p:nvSpPr>
          <p:cNvPr id="8" name="Espace réservé du pied de page 7"/>
          <p:cNvSpPr>
            <a:spLocks noGrp="1"/>
          </p:cNvSpPr>
          <p:nvPr>
            <p:ph type="ftr" sz="quarter" idx="11"/>
          </p:nvPr>
        </p:nvSpPr>
        <p:spPr/>
        <p:txBody>
          <a:bodyPr/>
          <a:lstStyle/>
          <a:p>
            <a:r>
              <a:rPr lang="fr-FR" smtClean="0"/>
              <a:t>Extinction de Nuit - Montaigut sur Save 2021-03</a:t>
            </a:r>
            <a:endParaRPr lang="fr-FR"/>
          </a:p>
        </p:txBody>
      </p:sp>
      <p:sp>
        <p:nvSpPr>
          <p:cNvPr id="9" name="Espace réservé du numéro de diapositive 8"/>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124945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DD5F11E-4546-438E-A490-683768E95F76}" type="datetime1">
              <a:rPr lang="fr-FR" smtClean="0"/>
              <a:t>12/04/2021</a:t>
            </a:fld>
            <a:endParaRPr lang="fr-FR"/>
          </a:p>
        </p:txBody>
      </p:sp>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
        <p:nvSpPr>
          <p:cNvPr id="5" name="Espace réservé du numéro de diapositive 4"/>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31109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9FAA3D-29C9-4938-821F-3B1F82EE36CA}" type="datetime1">
              <a:rPr lang="fr-FR" smtClean="0"/>
              <a:t>12/04/2021</a:t>
            </a:fld>
            <a:endParaRPr lang="fr-FR"/>
          </a:p>
        </p:txBody>
      </p:sp>
      <p:sp>
        <p:nvSpPr>
          <p:cNvPr id="3" name="Espace réservé du pied de page 2"/>
          <p:cNvSpPr>
            <a:spLocks noGrp="1"/>
          </p:cNvSpPr>
          <p:nvPr>
            <p:ph type="ftr" sz="quarter" idx="11"/>
          </p:nvPr>
        </p:nvSpPr>
        <p:spPr/>
        <p:txBody>
          <a:bodyPr/>
          <a:lstStyle/>
          <a:p>
            <a:r>
              <a:rPr lang="fr-FR" smtClean="0"/>
              <a:t>Extinction de Nuit - Montaigut sur Save 2021-03</a:t>
            </a:r>
            <a:endParaRPr lang="fr-FR"/>
          </a:p>
        </p:txBody>
      </p:sp>
      <p:sp>
        <p:nvSpPr>
          <p:cNvPr id="4" name="Espace réservé du numéro de diapositive 3"/>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177998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71A41A-AD46-44DE-8C5F-B8BEC1E3A044}" type="datetime1">
              <a:rPr lang="fr-FR" smtClean="0"/>
              <a:t>12/04/2021</a:t>
            </a:fld>
            <a:endParaRPr lang="fr-FR"/>
          </a:p>
        </p:txBody>
      </p:sp>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
        <p:nvSpPr>
          <p:cNvPr id="7" name="Espace réservé du numéro de diapositive 6"/>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392938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D9B3252-3646-4B23-8F7A-9069757D24E9}" type="datetime1">
              <a:rPr lang="fr-FR" smtClean="0"/>
              <a:t>12/04/2021</a:t>
            </a:fld>
            <a:endParaRPr lang="fr-FR"/>
          </a:p>
        </p:txBody>
      </p:sp>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
        <p:nvSpPr>
          <p:cNvPr id="7" name="Espace réservé du numéro de diapositive 6"/>
          <p:cNvSpPr>
            <a:spLocks noGrp="1"/>
          </p:cNvSpPr>
          <p:nvPr>
            <p:ph type="sldNum" sz="quarter" idx="12"/>
          </p:nvPr>
        </p:nvSpPr>
        <p:spPr/>
        <p:txBody>
          <a:bodyPr/>
          <a:lstStyle/>
          <a:p>
            <a:fld id="{F6D9450A-8221-4165-88E5-D39731B34DC2}" type="slidenum">
              <a:rPr lang="fr-FR" smtClean="0"/>
              <a:t>‹N°›</a:t>
            </a:fld>
            <a:endParaRPr lang="fr-FR"/>
          </a:p>
        </p:txBody>
      </p:sp>
    </p:spTree>
    <p:extLst>
      <p:ext uri="{BB962C8B-B14F-4D97-AF65-F5344CB8AC3E}">
        <p14:creationId xmlns:p14="http://schemas.microsoft.com/office/powerpoint/2010/main" val="213052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21F8F-63AC-4546-AB56-43045E6DB706}" type="datetime1">
              <a:rPr lang="fr-FR" smtClean="0"/>
              <a:t>12/04/2021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Extinction de Nuit - Montaigut sur Save 2021-03</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450A-8221-4165-88E5-D39731B34DC2}" type="slidenum">
              <a:rPr lang="fr-FR" smtClean="0"/>
              <a:t>‹N°›</a:t>
            </a:fld>
            <a:endParaRPr lang="fr-FR"/>
          </a:p>
        </p:txBody>
      </p:sp>
    </p:spTree>
    <p:extLst>
      <p:ext uri="{BB962C8B-B14F-4D97-AF65-F5344CB8AC3E}">
        <p14:creationId xmlns:p14="http://schemas.microsoft.com/office/powerpoint/2010/main" val="47778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7.pn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2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chart" Target="../charts/char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 y="-30513"/>
            <a:ext cx="12191967" cy="2719518"/>
          </a:xfrm>
          <a:prstGeom prst="rect">
            <a:avLst/>
          </a:prstGeom>
          <a:solidFill>
            <a:srgbClr val="231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bwMode="auto">
          <a:xfrm rot="16200000">
            <a:off x="9076121" y="296528"/>
            <a:ext cx="321197" cy="5910564"/>
          </a:xfrm>
          <a:prstGeom prst="rect">
            <a:avLst/>
          </a:prstGeom>
          <a:solidFill>
            <a:srgbClr val="28295D"/>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3" name="Sous-titre 2"/>
          <p:cNvSpPr>
            <a:spLocks noGrp="1"/>
          </p:cNvSpPr>
          <p:nvPr>
            <p:ph type="subTitle" idx="1"/>
          </p:nvPr>
        </p:nvSpPr>
        <p:spPr>
          <a:xfrm>
            <a:off x="1481769" y="5485910"/>
            <a:ext cx="9440697" cy="629140"/>
          </a:xfrm>
        </p:spPr>
        <p:txBody>
          <a:bodyPr>
            <a:noAutofit/>
          </a:bodyPr>
          <a:lstStyle/>
          <a:p>
            <a:r>
              <a:rPr lang="fr-FR" sz="4000" dirty="0" smtClean="0">
                <a:solidFill>
                  <a:srgbClr val="015D92"/>
                </a:solidFill>
                <a:ea typeface="+mj-ea"/>
                <a:cs typeface="Arial" panose="020B0604020202020204" pitchFamily="34" charset="0"/>
              </a:rPr>
              <a:t>Montaigut sur Save – Mars 2021</a:t>
            </a:r>
            <a:endParaRPr lang="fr-FR" sz="4000" dirty="0">
              <a:solidFill>
                <a:srgbClr val="015D92"/>
              </a:solidFill>
              <a:ea typeface="+mj-ea"/>
              <a:cs typeface="Arial" panose="020B0604020202020204" pitchFamily="34" charset="0"/>
            </a:endParaRPr>
          </a:p>
        </p:txBody>
      </p:sp>
      <p:sp>
        <p:nvSpPr>
          <p:cNvPr id="2" name="Titre 1"/>
          <p:cNvSpPr>
            <a:spLocks noGrp="1"/>
          </p:cNvSpPr>
          <p:nvPr>
            <p:ph type="ctrTitle"/>
          </p:nvPr>
        </p:nvSpPr>
        <p:spPr>
          <a:xfrm>
            <a:off x="366479" y="3990495"/>
            <a:ext cx="9144000" cy="1153375"/>
          </a:xfrm>
        </p:spPr>
        <p:txBody>
          <a:bodyPr>
            <a:noAutofit/>
          </a:bodyPr>
          <a:lstStyle/>
          <a:p>
            <a:r>
              <a:rPr lang="fr-FR" sz="7200" dirty="0">
                <a:solidFill>
                  <a:srgbClr val="015D92"/>
                </a:solidFill>
                <a:latin typeface="+mn-lt"/>
                <a:cs typeface="Arial" panose="020B0604020202020204" pitchFamily="34" charset="0"/>
              </a:rPr>
              <a:t>Extinction de </a:t>
            </a:r>
            <a:r>
              <a:rPr lang="fr-FR" sz="7200" dirty="0" smtClean="0">
                <a:solidFill>
                  <a:srgbClr val="015D92"/>
                </a:solidFill>
                <a:latin typeface="+mn-lt"/>
                <a:cs typeface="Arial" panose="020B0604020202020204" pitchFamily="34" charset="0"/>
              </a:rPr>
              <a:t>nuit</a:t>
            </a:r>
            <a:br>
              <a:rPr lang="fr-FR" sz="7200" dirty="0" smtClean="0">
                <a:solidFill>
                  <a:srgbClr val="015D92"/>
                </a:solidFill>
                <a:latin typeface="+mn-lt"/>
                <a:cs typeface="Arial" panose="020B0604020202020204" pitchFamily="34" charset="0"/>
              </a:rPr>
            </a:br>
            <a:r>
              <a:rPr lang="fr-FR" sz="3600" dirty="0" smtClean="0">
                <a:solidFill>
                  <a:srgbClr val="015D92"/>
                </a:solidFill>
                <a:latin typeface="+mn-lt"/>
                <a:cs typeface="Arial" panose="020B0604020202020204" pitchFamily="34" charset="0"/>
              </a:rPr>
              <a:t>et gestion de l’éclairage public</a:t>
            </a:r>
            <a:endParaRPr lang="fr-FR" sz="7200" dirty="0">
              <a:solidFill>
                <a:srgbClr val="015D92"/>
              </a:solidFill>
              <a:latin typeface="+mn-lt"/>
              <a:cs typeface="Arial" panose="020B0604020202020204" pitchFamily="34" charset="0"/>
            </a:endParaRPr>
          </a:p>
        </p:txBody>
      </p:sp>
      <p:cxnSp>
        <p:nvCxnSpPr>
          <p:cNvPr id="14" name="Connecteur droit 13"/>
          <p:cNvCxnSpPr/>
          <p:nvPr/>
        </p:nvCxnSpPr>
        <p:spPr>
          <a:xfrm>
            <a:off x="1481770" y="5313400"/>
            <a:ext cx="6913418" cy="0"/>
          </a:xfrm>
          <a:prstGeom prst="line">
            <a:avLst/>
          </a:prstGeom>
          <a:ln w="2857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29735" r="20702"/>
          <a:stretch/>
        </p:blipFill>
        <p:spPr>
          <a:xfrm flipH="1">
            <a:off x="6281436" y="189705"/>
            <a:ext cx="2797522" cy="3107376"/>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29735" r="20702"/>
          <a:stretch/>
        </p:blipFill>
        <p:spPr>
          <a:xfrm>
            <a:off x="9078958" y="189705"/>
            <a:ext cx="2199318" cy="3107376"/>
          </a:xfrm>
          <a:prstGeom prst="rect">
            <a:avLst/>
          </a:prstGeom>
        </p:spPr>
      </p:pic>
      <p:pic>
        <p:nvPicPr>
          <p:cNvPr id="18" name="Image 17"/>
          <p:cNvPicPr>
            <a:picLocks noChangeAspect="1"/>
          </p:cNvPicPr>
          <p:nvPr/>
        </p:nvPicPr>
        <p:blipFill rotWithShape="1">
          <a:blip r:embed="rId2">
            <a:extLst>
              <a:ext uri="{28A0092B-C50C-407E-A947-70E740481C1C}">
                <a14:useLocalDpi xmlns:a14="http://schemas.microsoft.com/office/drawing/2010/main" val="0"/>
              </a:ext>
            </a:extLst>
          </a:blip>
          <a:srcRect l="62623" r="20702"/>
          <a:stretch/>
        </p:blipFill>
        <p:spPr>
          <a:xfrm flipH="1">
            <a:off x="11252107" y="193767"/>
            <a:ext cx="939895" cy="310737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81435" cy="3412409"/>
          </a:xfrm>
          <a:prstGeom prst="rect">
            <a:avLst/>
          </a:prstGeom>
        </p:spPr>
      </p:pic>
      <p:pic>
        <p:nvPicPr>
          <p:cNvPr id="1026" name="Picture 2" descr="Mairie de Montaigut-Sur-S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016" y="4629431"/>
            <a:ext cx="2688038" cy="876536"/>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9"/>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367363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16200000">
            <a:off x="5729284" y="-5592041"/>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68" y="101430"/>
            <a:ext cx="12191966" cy="698621"/>
          </a:xfrm>
        </p:spPr>
        <p:txBody>
          <a:bodyPr>
            <a:noAutofit/>
          </a:bodyPr>
          <a:lstStyle/>
          <a:p>
            <a:pPr marL="361950" algn="l"/>
            <a:r>
              <a:rPr lang="fr-FR" sz="3600" b="1" i="1" dirty="0">
                <a:solidFill>
                  <a:srgbClr val="F9EE5A"/>
                </a:solidFill>
                <a:latin typeface="+mn-lt"/>
                <a:cs typeface="Arial" panose="020B0604020202020204" pitchFamily="34" charset="0"/>
              </a:rPr>
              <a:t>Eclairer juste</a:t>
            </a:r>
          </a:p>
        </p:txBody>
      </p:sp>
      <p:sp>
        <p:nvSpPr>
          <p:cNvPr id="3" name="Sous-titre 2"/>
          <p:cNvSpPr>
            <a:spLocks noGrp="1"/>
          </p:cNvSpPr>
          <p:nvPr>
            <p:ph type="subTitle" idx="1"/>
          </p:nvPr>
        </p:nvSpPr>
        <p:spPr>
          <a:xfrm>
            <a:off x="339883" y="1215587"/>
            <a:ext cx="5578317" cy="3266831"/>
          </a:xfrm>
        </p:spPr>
        <p:txBody>
          <a:bodyPr>
            <a:normAutofit/>
          </a:bodyPr>
          <a:lstStyle/>
          <a:p>
            <a:pPr algn="l"/>
            <a:r>
              <a:rPr lang="fr-FR" sz="3200" b="1" dirty="0" smtClean="0">
                <a:cs typeface="Arial" panose="020B0604020202020204" pitchFamily="34" charset="0"/>
              </a:rPr>
              <a:t>Réduire et limiter </a:t>
            </a:r>
            <a:r>
              <a:rPr lang="fr-FR" sz="3200" dirty="0" smtClean="0">
                <a:cs typeface="Arial" panose="020B0604020202020204" pitchFamily="34" charset="0"/>
              </a:rPr>
              <a:t>les nuisances lumineuses </a:t>
            </a:r>
            <a:r>
              <a:rPr lang="fr-FR" dirty="0" smtClean="0">
                <a:cs typeface="Arial" panose="020B0604020202020204" pitchFamily="34" charset="0"/>
              </a:rPr>
              <a:t>(arrêté Déc 2018)</a:t>
            </a:r>
          </a:p>
          <a:p>
            <a:pPr marL="342900" indent="-342900" algn="l">
              <a:buFont typeface="Wingdings" panose="05000000000000000000" pitchFamily="2" charset="2"/>
              <a:buChar char="Ø"/>
            </a:pPr>
            <a:r>
              <a:rPr lang="fr-FR" dirty="0" smtClean="0">
                <a:cs typeface="Arial" panose="020B0604020202020204" pitchFamily="34" charset="0"/>
              </a:rPr>
              <a:t>Norme lumière blanche - &lt; 3 000K</a:t>
            </a:r>
          </a:p>
          <a:p>
            <a:pPr algn="l"/>
            <a:endParaRPr lang="fr-FR" sz="1400" b="1" dirty="0">
              <a:cs typeface="Arial" panose="020B0604020202020204" pitchFamily="34" charset="0"/>
            </a:endParaRPr>
          </a:p>
          <a:p>
            <a:pPr algn="l"/>
            <a:r>
              <a:rPr lang="fr-FR" sz="3200" b="1" dirty="0">
                <a:cs typeface="Arial" panose="020B0604020202020204" pitchFamily="34" charset="0"/>
              </a:rPr>
              <a:t>Supprimer</a:t>
            </a:r>
            <a:r>
              <a:rPr lang="fr-FR" sz="3200" dirty="0">
                <a:cs typeface="Arial" panose="020B0604020202020204" pitchFamily="34" charset="0"/>
              </a:rPr>
              <a:t> </a:t>
            </a:r>
            <a:r>
              <a:rPr lang="fr-FR" sz="2800" dirty="0">
                <a:cs typeface="Arial" panose="020B0604020202020204" pitchFamily="34" charset="0"/>
              </a:rPr>
              <a:t>les sources énergivores</a:t>
            </a:r>
          </a:p>
        </p:txBody>
      </p:sp>
      <p:sp>
        <p:nvSpPr>
          <p:cNvPr id="6" name="Rectangle 5"/>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7" name="Rectangle 6"/>
          <p:cNvSpPr/>
          <p:nvPr/>
        </p:nvSpPr>
        <p:spPr>
          <a:xfrm>
            <a:off x="6419801" y="2350816"/>
            <a:ext cx="5369168" cy="3754874"/>
          </a:xfrm>
          <a:prstGeom prst="rect">
            <a:avLst/>
          </a:prstGeom>
        </p:spPr>
        <p:txBody>
          <a:bodyPr wrap="square">
            <a:spAutoFit/>
          </a:bodyPr>
          <a:lstStyle/>
          <a:p>
            <a:r>
              <a:rPr lang="fr-FR" sz="3200" b="1" dirty="0">
                <a:cs typeface="Arial" panose="020B0604020202020204" pitchFamily="34" charset="0"/>
              </a:rPr>
              <a:t>Bannir</a:t>
            </a:r>
            <a:r>
              <a:rPr lang="fr-FR" sz="3200" dirty="0">
                <a:cs typeface="Arial" panose="020B0604020202020204" pitchFamily="34" charset="0"/>
              </a:rPr>
              <a:t> </a:t>
            </a:r>
            <a:r>
              <a:rPr lang="fr-FR" sz="2800" dirty="0">
                <a:cs typeface="Arial" panose="020B0604020202020204" pitchFamily="34" charset="0"/>
              </a:rPr>
              <a:t>les </a:t>
            </a:r>
            <a:r>
              <a:rPr lang="fr-FR" sz="2800" dirty="0" smtClean="0">
                <a:cs typeface="Arial" panose="020B0604020202020204" pitchFamily="34" charset="0"/>
              </a:rPr>
              <a:t>luminaires </a:t>
            </a:r>
            <a:r>
              <a:rPr lang="fr-FR" sz="2800" dirty="0">
                <a:cs typeface="Arial" panose="020B0604020202020204" pitchFamily="34" charset="0"/>
              </a:rPr>
              <a:t>encastrés au sol ou éclairant de bas en haut</a:t>
            </a:r>
          </a:p>
          <a:p>
            <a:endParaRPr lang="fr-FR" sz="2800" dirty="0">
              <a:cs typeface="Arial" panose="020B0604020202020204" pitchFamily="34" charset="0"/>
            </a:endParaRPr>
          </a:p>
          <a:p>
            <a:pPr>
              <a:spcBef>
                <a:spcPts val="1200"/>
              </a:spcBef>
            </a:pPr>
            <a:r>
              <a:rPr lang="fr-FR" sz="3200" b="1" dirty="0" smtClean="0">
                <a:cs typeface="Arial" panose="020B0604020202020204" pitchFamily="34" charset="0"/>
              </a:rPr>
              <a:t>Minimiser</a:t>
            </a:r>
            <a:r>
              <a:rPr lang="fr-FR" sz="3200" dirty="0" smtClean="0">
                <a:cs typeface="Arial" panose="020B0604020202020204" pitchFamily="34" charset="0"/>
              </a:rPr>
              <a:t> </a:t>
            </a:r>
            <a:r>
              <a:rPr lang="fr-FR" sz="2800" dirty="0" smtClean="0">
                <a:cs typeface="Arial" panose="020B0604020202020204" pitchFamily="34" charset="0"/>
              </a:rPr>
              <a:t>les flux arrières</a:t>
            </a:r>
          </a:p>
          <a:p>
            <a:pPr>
              <a:spcBef>
                <a:spcPts val="1200"/>
              </a:spcBef>
            </a:pPr>
            <a:endParaRPr lang="fr-FR" sz="2800" dirty="0">
              <a:cs typeface="Arial" panose="020B0604020202020204" pitchFamily="34" charset="0"/>
            </a:endParaRPr>
          </a:p>
          <a:p>
            <a:pPr>
              <a:spcBef>
                <a:spcPts val="1200"/>
              </a:spcBef>
            </a:pPr>
            <a:r>
              <a:rPr lang="fr-FR" sz="3200" b="1" dirty="0">
                <a:cs typeface="Arial" panose="020B0604020202020204" pitchFamily="34" charset="0"/>
              </a:rPr>
              <a:t>Adapter</a:t>
            </a:r>
            <a:r>
              <a:rPr lang="fr-FR" sz="2800" dirty="0" smtClean="0">
                <a:cs typeface="Arial" panose="020B0604020202020204" pitchFamily="34" charset="0"/>
              </a:rPr>
              <a:t> la lumière aux besoins (voirie ≠ parking)</a:t>
            </a:r>
            <a:endParaRPr lang="fr-FR" sz="2800" dirty="0">
              <a:cs typeface="Arial" panose="020B0604020202020204" pitchFamily="34" charset="0"/>
            </a:endParaRPr>
          </a:p>
        </p:txBody>
      </p:sp>
      <p:sp>
        <p:nvSpPr>
          <p:cNvPr id="8" name="Sous-titre 2"/>
          <p:cNvSpPr txBox="1">
            <a:spLocks/>
          </p:cNvSpPr>
          <p:nvPr/>
        </p:nvSpPr>
        <p:spPr>
          <a:xfrm>
            <a:off x="6419801" y="1007885"/>
            <a:ext cx="5829543" cy="3237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900" dirty="0">
              <a:cs typeface="Arial" panose="020B0604020202020204" pitchFamily="34" charset="0"/>
            </a:endParaRPr>
          </a:p>
          <a:p>
            <a:pPr algn="l">
              <a:spcBef>
                <a:spcPts val="1200"/>
              </a:spcBef>
            </a:pPr>
            <a:r>
              <a:rPr lang="fr-FR" sz="3200" b="1" dirty="0">
                <a:cs typeface="Arial" panose="020B0604020202020204" pitchFamily="34" charset="0"/>
              </a:rPr>
              <a:t>Privilégier</a:t>
            </a:r>
            <a:r>
              <a:rPr lang="fr-FR" sz="2800" dirty="0">
                <a:cs typeface="Arial" panose="020B0604020202020204" pitchFamily="34" charset="0"/>
              </a:rPr>
              <a:t> l’éclairage LED</a:t>
            </a:r>
          </a:p>
        </p:txBody>
      </p:sp>
      <p:pic>
        <p:nvPicPr>
          <p:cNvPr id="13" name="Image 12"/>
          <p:cNvPicPr>
            <a:picLocks noChangeAspect="1"/>
          </p:cNvPicPr>
          <p:nvPr/>
        </p:nvPicPr>
        <p:blipFill>
          <a:blip r:embed="rId2"/>
          <a:stretch>
            <a:fillRect/>
          </a:stretch>
        </p:blipFill>
        <p:spPr>
          <a:xfrm>
            <a:off x="73426" y="3656011"/>
            <a:ext cx="6346375" cy="2776539"/>
          </a:xfrm>
          <a:prstGeom prst="rect">
            <a:avLst/>
          </a:prstGeom>
        </p:spPr>
      </p:pic>
      <p:pic>
        <p:nvPicPr>
          <p:cNvPr id="12"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8"/>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244988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6" y="-5578825"/>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1543"/>
            <a:ext cx="11175999" cy="698621"/>
          </a:xfrm>
        </p:spPr>
        <p:txBody>
          <a:bodyPr>
            <a:normAutofit/>
          </a:bodyPr>
          <a:lstStyle/>
          <a:p>
            <a:pPr marL="361950" algn="l"/>
            <a:r>
              <a:rPr lang="fr-FR" sz="3600" b="1" i="1" dirty="0">
                <a:solidFill>
                  <a:srgbClr val="F9EE5A"/>
                </a:solidFill>
                <a:latin typeface="+mn-lt"/>
                <a:cs typeface="Arial" panose="020B0604020202020204" pitchFamily="34" charset="0"/>
              </a:rPr>
              <a:t>Règlementation</a:t>
            </a:r>
          </a:p>
        </p:txBody>
      </p:sp>
      <p:sp>
        <p:nvSpPr>
          <p:cNvPr id="3" name="Sous-titre 2"/>
          <p:cNvSpPr>
            <a:spLocks noGrp="1"/>
          </p:cNvSpPr>
          <p:nvPr>
            <p:ph type="subTitle" idx="1"/>
          </p:nvPr>
        </p:nvSpPr>
        <p:spPr>
          <a:xfrm>
            <a:off x="183266" y="1294300"/>
            <a:ext cx="9991493" cy="1213583"/>
          </a:xfrm>
        </p:spPr>
        <p:txBody>
          <a:bodyPr>
            <a:normAutofit/>
          </a:bodyPr>
          <a:lstStyle/>
          <a:p>
            <a:pPr marL="1792288" indent="-342900" algn="just"/>
            <a:r>
              <a:rPr lang="fr-FR" b="1" dirty="0">
                <a:solidFill>
                  <a:srgbClr val="004B2B"/>
                </a:solidFill>
                <a:cs typeface="Arial" panose="020B0604020202020204" pitchFamily="34" charset="0"/>
              </a:rPr>
              <a:t>2015 </a:t>
            </a:r>
            <a:r>
              <a:rPr lang="fr-FR" b="1" dirty="0">
                <a:solidFill>
                  <a:srgbClr val="004B2B"/>
                </a:solidFill>
                <a:cs typeface="Arial" panose="020B0604020202020204" pitchFamily="34" charset="0"/>
                <a:sym typeface="Wingdings" panose="05000000000000000000" pitchFamily="2" charset="2"/>
              </a:rPr>
              <a:t> </a:t>
            </a:r>
            <a:r>
              <a:rPr lang="fr-FR" sz="2000" dirty="0">
                <a:cs typeface="Arial" panose="020B0604020202020204" pitchFamily="34" charset="0"/>
              </a:rPr>
              <a:t>volet spécifique liant maîtrise de la </a:t>
            </a:r>
            <a:r>
              <a:rPr lang="fr-FR" sz="2000" b="1" dirty="0">
                <a:cs typeface="Arial" panose="020B0604020202020204" pitchFamily="34" charset="0"/>
              </a:rPr>
              <a:t>consommation énergétique de l’éclairage public et de ses nuisances lumineuses doit figurer dans les Plans Climat Air Energie Territoriaux</a:t>
            </a:r>
            <a:r>
              <a:rPr lang="fr-FR" sz="1800" dirty="0">
                <a:cs typeface="Arial" panose="020B0604020202020204" pitchFamily="34" charset="0"/>
              </a:rPr>
              <a:t> </a:t>
            </a:r>
            <a:r>
              <a:rPr lang="fr-FR" sz="2000" dirty="0">
                <a:cs typeface="Arial" panose="020B0604020202020204" pitchFamily="34" charset="0"/>
              </a:rPr>
              <a:t>(PCAET).</a:t>
            </a:r>
            <a:endParaRPr lang="fr-FR" dirty="0"/>
          </a:p>
          <a:p>
            <a:pPr algn="l"/>
            <a:endParaRPr lang="fr-FR" dirty="0"/>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pic>
        <p:nvPicPr>
          <p:cNvPr id="1026" name="Picture 2" descr="Résultat de recherche d'images pour &quot;loi transition energetique pcae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18" y="1051482"/>
            <a:ext cx="1483476" cy="14834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15965" y="2895940"/>
            <a:ext cx="2867954" cy="1147182"/>
          </a:xfrm>
          <a:prstGeom prst="rect">
            <a:avLst/>
          </a:prstGeom>
        </p:spPr>
      </p:pic>
      <p:sp>
        <p:nvSpPr>
          <p:cNvPr id="8" name="Sous-titre 2"/>
          <p:cNvSpPr txBox="1">
            <a:spLocks/>
          </p:cNvSpPr>
          <p:nvPr/>
        </p:nvSpPr>
        <p:spPr>
          <a:xfrm>
            <a:off x="3176663" y="2632394"/>
            <a:ext cx="8455606" cy="1878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b="1" dirty="0">
                <a:solidFill>
                  <a:srgbClr val="EC6607"/>
                </a:solidFill>
                <a:cs typeface="Arial" panose="020B0604020202020204" pitchFamily="34" charset="0"/>
              </a:rPr>
              <a:t>2016 </a:t>
            </a:r>
            <a:r>
              <a:rPr lang="fr-FR" b="1" dirty="0">
                <a:solidFill>
                  <a:srgbClr val="EC6607"/>
                </a:solidFill>
                <a:cs typeface="Arial" panose="020B0604020202020204" pitchFamily="34" charset="0"/>
                <a:sym typeface="Wingdings" panose="05000000000000000000" pitchFamily="2" charset="2"/>
              </a:rPr>
              <a:t></a:t>
            </a:r>
            <a:r>
              <a:rPr lang="fr-FR" dirty="0">
                <a:solidFill>
                  <a:srgbClr val="EC6607"/>
                </a:solidFill>
                <a:cs typeface="Arial" panose="020B0604020202020204" pitchFamily="34" charset="0"/>
              </a:rPr>
              <a:t> </a:t>
            </a:r>
            <a:r>
              <a:rPr lang="fr-FR" sz="2000" dirty="0">
                <a:cs typeface="Arial" panose="020B0604020202020204" pitchFamily="34" charset="0"/>
              </a:rPr>
              <a:t>étape majeure avec l’intégration des effets de la lumière sur le vivant.</a:t>
            </a:r>
          </a:p>
          <a:p>
            <a:pPr algn="just"/>
            <a:r>
              <a:rPr lang="fr-FR" sz="2000" dirty="0" smtClean="0">
                <a:cs typeface="Arial" panose="020B0604020202020204" pitchFamily="34" charset="0"/>
              </a:rPr>
              <a:t>Paysages </a:t>
            </a:r>
            <a:r>
              <a:rPr lang="fr-FR" sz="2000" dirty="0">
                <a:cs typeface="Arial" panose="020B0604020202020204" pitchFamily="34" charset="0"/>
              </a:rPr>
              <a:t>nocturnes = patrimoine commun de la Nation </a:t>
            </a:r>
          </a:p>
          <a:p>
            <a:pPr algn="just"/>
            <a:r>
              <a:rPr lang="fr-FR" sz="2000" dirty="0" smtClean="0">
                <a:cs typeface="Arial" panose="020B0604020202020204" pitchFamily="34" charset="0"/>
                <a:sym typeface="Wingdings" panose="05000000000000000000" pitchFamily="2" charset="2"/>
              </a:rPr>
              <a:t></a:t>
            </a:r>
            <a:r>
              <a:rPr lang="fr-FR" sz="2000" dirty="0" smtClean="0">
                <a:cs typeface="Arial" panose="020B0604020202020204" pitchFamily="34" charset="0"/>
              </a:rPr>
              <a:t> </a:t>
            </a:r>
            <a:r>
              <a:rPr lang="fr-FR" sz="2000" dirty="0">
                <a:cs typeface="Arial" panose="020B0604020202020204" pitchFamily="34" charset="0"/>
              </a:rPr>
              <a:t>prise en compte des interactions des écosystèmes, des êtres vivants et des milieux naturels ou aménagés dans </a:t>
            </a:r>
            <a:r>
              <a:rPr lang="fr-FR" sz="2000" dirty="0" smtClean="0">
                <a:cs typeface="Arial" panose="020B0604020202020204" pitchFamily="34" charset="0"/>
              </a:rPr>
              <a:t>la décision </a:t>
            </a:r>
            <a:r>
              <a:rPr lang="fr-FR" sz="2000" dirty="0">
                <a:cs typeface="Arial" panose="020B0604020202020204" pitchFamily="34" charset="0"/>
              </a:rPr>
              <a:t>publique </a:t>
            </a:r>
          </a:p>
          <a:p>
            <a:pPr algn="l"/>
            <a:endParaRPr lang="fr-FR" dirty="0"/>
          </a:p>
          <a:p>
            <a:pPr algn="l"/>
            <a:endParaRPr lang="fr-FR" dirty="0"/>
          </a:p>
          <a:p>
            <a:pPr algn="l"/>
            <a:endParaRPr lang="fr-FR" dirty="0"/>
          </a:p>
          <a:p>
            <a:pPr algn="l"/>
            <a:endParaRPr lang="fr-FR"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29000" r="28000"/>
          <a:stretch/>
        </p:blipFill>
        <p:spPr>
          <a:xfrm rot="1253170">
            <a:off x="10399496" y="385562"/>
            <a:ext cx="1553007" cy="1546987"/>
          </a:xfrm>
          <a:prstGeom prst="rect">
            <a:avLst/>
          </a:prstGeom>
          <a:effectLst>
            <a:softEdge rad="12700"/>
          </a:effectLst>
        </p:spPr>
      </p:pic>
      <p:sp>
        <p:nvSpPr>
          <p:cNvPr id="14" name="ZoneTexte 13"/>
          <p:cNvSpPr txBox="1"/>
          <p:nvPr/>
        </p:nvSpPr>
        <p:spPr>
          <a:xfrm>
            <a:off x="183266" y="4846358"/>
            <a:ext cx="11770609" cy="1077218"/>
          </a:xfrm>
          <a:prstGeom prst="rect">
            <a:avLst/>
          </a:prstGeom>
          <a:noFill/>
        </p:spPr>
        <p:txBody>
          <a:bodyPr wrap="square" rtlCol="0">
            <a:spAutoFit/>
          </a:bodyPr>
          <a:lstStyle/>
          <a:p>
            <a:r>
              <a:rPr lang="fr-FR" sz="2400" b="1" dirty="0" smtClean="0">
                <a:solidFill>
                  <a:srgbClr val="EC6607"/>
                </a:solidFill>
                <a:cs typeface="Arial" panose="020B0604020202020204" pitchFamily="34" charset="0"/>
              </a:rPr>
              <a:t>27 Décembre 2018 </a:t>
            </a:r>
            <a:r>
              <a:rPr lang="fr-FR" sz="2400" b="1" dirty="0">
                <a:solidFill>
                  <a:srgbClr val="EC6607"/>
                </a:solidFill>
                <a:cs typeface="Arial" panose="020B0604020202020204" pitchFamily="34" charset="0"/>
                <a:sym typeface="Wingdings" panose="05000000000000000000" pitchFamily="2" charset="2"/>
              </a:rPr>
              <a:t> </a:t>
            </a:r>
            <a:r>
              <a:rPr lang="fr-FR" sz="2000" dirty="0" smtClean="0">
                <a:cs typeface="Arial" panose="020B0604020202020204" pitchFamily="34" charset="0"/>
                <a:sym typeface="Wingdings" panose="05000000000000000000" pitchFamily="2" charset="2"/>
              </a:rPr>
              <a:t>arrêté prévention + réduction + limitation des nuisances lumineuses. </a:t>
            </a:r>
          </a:p>
          <a:p>
            <a:pPr marL="285750" indent="-285750">
              <a:buFont typeface="Wingdings" panose="05000000000000000000" pitchFamily="2" charset="2"/>
              <a:buChar char="Ø"/>
            </a:pPr>
            <a:r>
              <a:rPr lang="fr-FR" sz="2000" dirty="0" smtClean="0">
                <a:solidFill>
                  <a:srgbClr val="FF0000"/>
                </a:solidFill>
                <a:cs typeface="Arial" panose="020B0604020202020204" pitchFamily="34" charset="0"/>
              </a:rPr>
              <a:t>Mise en </a:t>
            </a:r>
            <a:r>
              <a:rPr lang="fr-FR" sz="2000" dirty="0">
                <a:solidFill>
                  <a:srgbClr val="FF0000"/>
                </a:solidFill>
                <a:cs typeface="Arial" panose="020B0604020202020204" pitchFamily="34" charset="0"/>
              </a:rPr>
              <a:t>lumière du </a:t>
            </a:r>
            <a:r>
              <a:rPr lang="fr-FR" sz="2000" dirty="0" smtClean="0">
                <a:solidFill>
                  <a:srgbClr val="FF0000"/>
                </a:solidFill>
                <a:cs typeface="Arial" panose="020B0604020202020204" pitchFamily="34" charset="0"/>
              </a:rPr>
              <a:t>patrimoine, parcs </a:t>
            </a:r>
            <a:r>
              <a:rPr lang="fr-FR" sz="2000" dirty="0">
                <a:solidFill>
                  <a:srgbClr val="FF0000"/>
                </a:solidFill>
                <a:cs typeface="Arial" panose="020B0604020202020204" pitchFamily="34" charset="0"/>
              </a:rPr>
              <a:t>et jardins </a:t>
            </a:r>
            <a:r>
              <a:rPr lang="fr-FR" sz="2000" dirty="0" smtClean="0">
                <a:solidFill>
                  <a:srgbClr val="FF0000"/>
                </a:solidFill>
                <a:cs typeface="Arial" panose="020B0604020202020204" pitchFamily="34" charset="0"/>
              </a:rPr>
              <a:t>pas avant le </a:t>
            </a:r>
            <a:r>
              <a:rPr lang="fr-FR" sz="2000" dirty="0">
                <a:solidFill>
                  <a:srgbClr val="FF0000"/>
                </a:solidFill>
                <a:cs typeface="Arial" panose="020B0604020202020204" pitchFamily="34" charset="0"/>
              </a:rPr>
              <a:t>coucher du soleil et </a:t>
            </a:r>
            <a:r>
              <a:rPr lang="fr-FR" sz="2000" dirty="0" smtClean="0">
                <a:solidFill>
                  <a:srgbClr val="FF0000"/>
                </a:solidFill>
                <a:cs typeface="Arial" panose="020B0604020202020204" pitchFamily="34" charset="0"/>
              </a:rPr>
              <a:t>extinction au </a:t>
            </a:r>
            <a:r>
              <a:rPr lang="fr-FR" sz="2000" dirty="0">
                <a:solidFill>
                  <a:srgbClr val="FF0000"/>
                </a:solidFill>
                <a:cs typeface="Arial" panose="020B0604020202020204" pitchFamily="34" charset="0"/>
              </a:rPr>
              <a:t>plus tard à 1 heure du matin </a:t>
            </a:r>
            <a:r>
              <a:rPr lang="fr-FR" sz="2000" dirty="0" smtClean="0">
                <a:solidFill>
                  <a:srgbClr val="FF0000"/>
                </a:solidFill>
                <a:cs typeface="Arial" panose="020B0604020202020204" pitchFamily="34" charset="0"/>
              </a:rPr>
              <a:t>ou 1 </a:t>
            </a:r>
            <a:r>
              <a:rPr lang="fr-FR" sz="2000" dirty="0">
                <a:solidFill>
                  <a:srgbClr val="FF0000"/>
                </a:solidFill>
                <a:cs typeface="Arial" panose="020B0604020202020204" pitchFamily="34" charset="0"/>
              </a:rPr>
              <a:t>heure après </a:t>
            </a:r>
            <a:r>
              <a:rPr lang="fr-FR" sz="2000" dirty="0" smtClean="0">
                <a:solidFill>
                  <a:srgbClr val="FF0000"/>
                </a:solidFill>
                <a:cs typeface="Arial" panose="020B0604020202020204" pitchFamily="34" charset="0"/>
              </a:rPr>
              <a:t>fermeture</a:t>
            </a:r>
            <a:r>
              <a:rPr lang="fr-FR" sz="2000" dirty="0">
                <a:solidFill>
                  <a:srgbClr val="FF0000"/>
                </a:solidFill>
                <a:cs typeface="Arial" panose="020B0604020202020204" pitchFamily="34" charset="0"/>
              </a:rPr>
              <a:t>.</a:t>
            </a:r>
            <a:endParaRPr lang="fr-FR" sz="2000" dirty="0">
              <a:solidFill>
                <a:srgbClr val="FF0000"/>
              </a:solidFill>
              <a:cs typeface="Arial" panose="020B0604020202020204" pitchFamily="34" charset="0"/>
              <a:sym typeface="Wingdings" panose="05000000000000000000" pitchFamily="2" charset="2"/>
            </a:endParaRPr>
          </a:p>
        </p:txBody>
      </p:sp>
      <p:pic>
        <p:nvPicPr>
          <p:cNvPr id="15" name="Picture 2" descr="Mairie de Montaigut-Sur-S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8"/>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25257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219076" y="195991"/>
            <a:ext cx="9953625" cy="651323"/>
          </a:xfrm>
        </p:spPr>
        <p:txBody>
          <a:bodyPr>
            <a:normAutofit/>
          </a:bodyPr>
          <a:lstStyle/>
          <a:p>
            <a:pPr marL="361950" algn="l"/>
            <a:r>
              <a:rPr lang="fr-FR" sz="3600" dirty="0" smtClean="0">
                <a:solidFill>
                  <a:srgbClr val="F9EE5A"/>
                </a:solidFill>
                <a:latin typeface="+mn-lt"/>
                <a:cs typeface="Arial" panose="020B0604020202020204" pitchFamily="34" charset="0"/>
              </a:rPr>
              <a:t>Agenda</a:t>
            </a:r>
            <a:endParaRPr lang="fr-FR" sz="3600" b="1" i="1" dirty="0">
              <a:solidFill>
                <a:srgbClr val="F9EE5A"/>
              </a:solidFill>
              <a:latin typeface="+mn-lt"/>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graphicFrame>
        <p:nvGraphicFramePr>
          <p:cNvPr id="13" name="Diagramme 12"/>
          <p:cNvGraphicFramePr/>
          <p:nvPr>
            <p:extLst>
              <p:ext uri="{D42A27DB-BD31-4B8C-83A1-F6EECF244321}">
                <p14:modId xmlns:p14="http://schemas.microsoft.com/office/powerpoint/2010/main" val="2443347248"/>
              </p:ext>
            </p:extLst>
          </p:nvPr>
        </p:nvGraphicFramePr>
        <p:xfrm>
          <a:off x="3987800" y="1314056"/>
          <a:ext cx="7594600" cy="482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84" y="1320800"/>
            <a:ext cx="3378563" cy="478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47869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4"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26" cy="698621"/>
          </a:xfrm>
        </p:spPr>
        <p:txBody>
          <a:bodyPr>
            <a:normAutofit/>
          </a:bodyPr>
          <a:lstStyle/>
          <a:p>
            <a:pPr marL="361950" algn="l"/>
            <a:r>
              <a:rPr lang="fr-FR" sz="3600" b="1" i="1" dirty="0">
                <a:solidFill>
                  <a:srgbClr val="F9EE5A"/>
                </a:solidFill>
                <a:latin typeface="+mn-lt"/>
                <a:cs typeface="Arial" panose="020B0604020202020204" pitchFamily="34" charset="0"/>
              </a:rPr>
              <a:t>L’extinction de nuit</a:t>
            </a:r>
          </a:p>
        </p:txBody>
      </p:sp>
      <p:sp>
        <p:nvSpPr>
          <p:cNvPr id="3" name="Sous-titre 2"/>
          <p:cNvSpPr>
            <a:spLocks noGrp="1"/>
          </p:cNvSpPr>
          <p:nvPr>
            <p:ph type="subTitle" idx="1"/>
          </p:nvPr>
        </p:nvSpPr>
        <p:spPr>
          <a:xfrm>
            <a:off x="565562" y="3324058"/>
            <a:ext cx="5276117" cy="3343442"/>
          </a:xfrm>
        </p:spPr>
        <p:txBody>
          <a:bodyPr>
            <a:normAutofit lnSpcReduction="10000"/>
          </a:bodyPr>
          <a:lstStyle/>
          <a:p>
            <a:pPr marL="342900" indent="-342900" algn="l">
              <a:buFont typeface="Wingdings" panose="05000000000000000000" pitchFamily="2" charset="2"/>
              <a:buChar char="à"/>
            </a:pPr>
            <a:r>
              <a:rPr lang="fr-FR" sz="2800" dirty="0" smtClean="0">
                <a:cs typeface="Arial" panose="020B0604020202020204" pitchFamily="34" charset="0"/>
              </a:rPr>
              <a:t>Une </a:t>
            </a:r>
            <a:r>
              <a:rPr lang="fr-FR" sz="2800" dirty="0">
                <a:cs typeface="Arial" panose="020B0604020202020204" pitchFamily="34" charset="0"/>
              </a:rPr>
              <a:t>collectivité a la possibilité d’</a:t>
            </a:r>
            <a:r>
              <a:rPr lang="fr-FR" sz="3600" b="1" dirty="0">
                <a:solidFill>
                  <a:srgbClr val="231A56"/>
                </a:solidFill>
                <a:cs typeface="Arial" panose="020B0604020202020204" pitchFamily="34" charset="0"/>
              </a:rPr>
              <a:t>éteindre tout ou partie </a:t>
            </a:r>
            <a:r>
              <a:rPr lang="fr-FR" sz="2800" dirty="0">
                <a:cs typeface="Arial" panose="020B0604020202020204" pitchFamily="34" charset="0"/>
              </a:rPr>
              <a:t>de son éclairage public durant la nuit. </a:t>
            </a:r>
          </a:p>
          <a:p>
            <a:pPr marL="342900" indent="-342900" algn="l">
              <a:buFont typeface="Wingdings" panose="05000000000000000000" pitchFamily="2" charset="2"/>
              <a:buChar char="à"/>
            </a:pPr>
            <a:endParaRPr lang="fr-FR" sz="900" dirty="0">
              <a:cs typeface="Arial" panose="020B0604020202020204" pitchFamily="34" charset="0"/>
            </a:endParaRPr>
          </a:p>
          <a:p>
            <a:pPr algn="l"/>
            <a:r>
              <a:rPr lang="fr-FR" sz="2800" dirty="0">
                <a:cs typeface="Arial" panose="020B0604020202020204" pitchFamily="34" charset="0"/>
                <a:sym typeface="Wingdings" panose="05000000000000000000" pitchFamily="2" charset="2"/>
              </a:rPr>
              <a:t> </a:t>
            </a:r>
            <a:r>
              <a:rPr lang="fr-FR" sz="2800" dirty="0">
                <a:cs typeface="Arial" panose="020B0604020202020204" pitchFamily="34" charset="0"/>
              </a:rPr>
              <a:t>Si </a:t>
            </a:r>
            <a:r>
              <a:rPr lang="fr-FR" sz="2800" b="1" dirty="0">
                <a:cs typeface="Arial" panose="020B0604020202020204" pitchFamily="34" charset="0"/>
              </a:rPr>
              <a:t>éclairer est un élément de son pouvoir de police</a:t>
            </a:r>
            <a:r>
              <a:rPr lang="fr-FR" sz="2800" dirty="0">
                <a:cs typeface="Arial" panose="020B0604020202020204" pitchFamily="34" charset="0"/>
              </a:rPr>
              <a:t>, un Maire n’en a </a:t>
            </a:r>
            <a:r>
              <a:rPr lang="fr-FR" sz="3600" b="1" dirty="0">
                <a:solidFill>
                  <a:srgbClr val="231A56"/>
                </a:solidFill>
                <a:cs typeface="Arial" panose="020B0604020202020204" pitchFamily="34" charset="0"/>
              </a:rPr>
              <a:t>pas obligation</a:t>
            </a:r>
            <a:r>
              <a:rPr lang="fr-FR" sz="2800" dirty="0">
                <a:cs typeface="Arial" panose="020B0604020202020204" pitchFamily="34" charset="0"/>
              </a:rPr>
              <a:t>.</a:t>
            </a:r>
            <a:endParaRPr lang="fr-FR" sz="2800" dirty="0"/>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8" name="ZoneTexte 7"/>
          <p:cNvSpPr txBox="1"/>
          <p:nvPr/>
        </p:nvSpPr>
        <p:spPr>
          <a:xfrm>
            <a:off x="560822" y="1038983"/>
            <a:ext cx="4636358" cy="1323439"/>
          </a:xfrm>
          <a:prstGeom prst="rect">
            <a:avLst/>
          </a:prstGeom>
          <a:noFill/>
        </p:spPr>
        <p:txBody>
          <a:bodyPr wrap="square" rtlCol="0">
            <a:spAutoFit/>
          </a:bodyPr>
          <a:lstStyle/>
          <a:p>
            <a:pPr algn="ctr"/>
            <a:r>
              <a:rPr lang="fr-FR" sz="4000" dirty="0">
                <a:solidFill>
                  <a:srgbClr val="015A8F"/>
                </a:solidFill>
                <a:cs typeface="Arial" panose="020B0604020202020204" pitchFamily="34" charset="0"/>
              </a:rPr>
              <a:t>En France</a:t>
            </a:r>
          </a:p>
          <a:p>
            <a:pPr algn="ctr"/>
            <a:r>
              <a:rPr lang="fr-FR" sz="4000" b="1" dirty="0">
                <a:solidFill>
                  <a:srgbClr val="015A8F"/>
                </a:solidFill>
                <a:cs typeface="Arial" panose="020B0604020202020204" pitchFamily="34" charset="0"/>
              </a:rPr>
              <a:t>12 000 communes</a:t>
            </a:r>
          </a:p>
        </p:txBody>
      </p:sp>
      <p:sp>
        <p:nvSpPr>
          <p:cNvPr id="10" name="Étoile à 5 branches 9"/>
          <p:cNvSpPr/>
          <p:nvPr/>
        </p:nvSpPr>
        <p:spPr>
          <a:xfrm>
            <a:off x="1451384" y="1081215"/>
            <a:ext cx="244444" cy="244444"/>
          </a:xfrm>
          <a:prstGeom prst="star5">
            <a:avLst/>
          </a:prstGeom>
          <a:solidFill>
            <a:srgbClr val="F9E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1" name="Étoile à 5 branches 10"/>
          <p:cNvSpPr/>
          <p:nvPr/>
        </p:nvSpPr>
        <p:spPr>
          <a:xfrm>
            <a:off x="4165851" y="1394703"/>
            <a:ext cx="244444" cy="244444"/>
          </a:xfrm>
          <a:prstGeom prst="star5">
            <a:avLst/>
          </a:prstGeom>
          <a:solidFill>
            <a:srgbClr val="F9E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2" name="Étoile à 5 branches 11"/>
          <p:cNvSpPr/>
          <p:nvPr/>
        </p:nvSpPr>
        <p:spPr>
          <a:xfrm>
            <a:off x="906667" y="1421752"/>
            <a:ext cx="244444" cy="244444"/>
          </a:xfrm>
          <a:prstGeom prst="star5">
            <a:avLst/>
          </a:prstGeom>
          <a:solidFill>
            <a:srgbClr val="F9E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3" name="Étoile à 5 branches 12"/>
          <p:cNvSpPr/>
          <p:nvPr/>
        </p:nvSpPr>
        <p:spPr>
          <a:xfrm>
            <a:off x="4681515" y="1529451"/>
            <a:ext cx="244444" cy="244444"/>
          </a:xfrm>
          <a:prstGeom prst="star5">
            <a:avLst/>
          </a:prstGeom>
          <a:solidFill>
            <a:srgbClr val="F9E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pic>
        <p:nvPicPr>
          <p:cNvPr id="17" name="Image 16"/>
          <p:cNvPicPr>
            <a:picLocks noChangeAspect="1"/>
          </p:cNvPicPr>
          <p:nvPr/>
        </p:nvPicPr>
        <p:blipFill>
          <a:blip r:embed="rId2"/>
          <a:stretch>
            <a:fillRect/>
          </a:stretch>
        </p:blipFill>
        <p:spPr>
          <a:xfrm>
            <a:off x="6361956" y="1195710"/>
            <a:ext cx="4833264" cy="4424040"/>
          </a:xfrm>
          <a:prstGeom prst="rect">
            <a:avLst/>
          </a:prstGeom>
        </p:spPr>
      </p:pic>
      <p:sp>
        <p:nvSpPr>
          <p:cNvPr id="18" name="ZoneTexte 17"/>
          <p:cNvSpPr txBox="1"/>
          <p:nvPr/>
        </p:nvSpPr>
        <p:spPr>
          <a:xfrm>
            <a:off x="-673386" y="2245564"/>
            <a:ext cx="6769352" cy="830997"/>
          </a:xfrm>
          <a:prstGeom prst="rect">
            <a:avLst/>
          </a:prstGeom>
          <a:noFill/>
        </p:spPr>
        <p:txBody>
          <a:bodyPr wrap="square" rtlCol="0">
            <a:spAutoFit/>
          </a:bodyPr>
          <a:lstStyle/>
          <a:p>
            <a:pPr algn="ctr"/>
            <a:r>
              <a:rPr lang="fr-FR" sz="2400" i="1" dirty="0">
                <a:solidFill>
                  <a:srgbClr val="015A8F"/>
                </a:solidFill>
                <a:cs typeface="Arial" panose="020B0604020202020204" pitchFamily="34" charset="0"/>
              </a:rPr>
              <a:t>majoritairement </a:t>
            </a:r>
            <a:r>
              <a:rPr lang="fr-FR" sz="2400" i="1" dirty="0" smtClean="0">
                <a:solidFill>
                  <a:srgbClr val="015A8F"/>
                </a:solidFill>
                <a:cs typeface="Arial" panose="020B0604020202020204" pitchFamily="34" charset="0"/>
              </a:rPr>
              <a:t>rurales</a:t>
            </a:r>
          </a:p>
          <a:p>
            <a:pPr algn="ctr"/>
            <a:r>
              <a:rPr lang="fr-FR" sz="2400" i="1" dirty="0" smtClean="0">
                <a:solidFill>
                  <a:srgbClr val="015A8F"/>
                </a:solidFill>
                <a:cs typeface="Arial" panose="020B0604020202020204" pitchFamily="34" charset="0"/>
              </a:rPr>
              <a:t>pratiquent l’extinction de nuit</a:t>
            </a:r>
            <a:endParaRPr lang="fr-FR" sz="2400" i="1" dirty="0">
              <a:solidFill>
                <a:srgbClr val="015A8F"/>
              </a:solidFill>
              <a:cs typeface="Arial" panose="020B0604020202020204" pitchFamily="34" charset="0"/>
            </a:endParaRPr>
          </a:p>
        </p:txBody>
      </p:sp>
      <p:pic>
        <p:nvPicPr>
          <p:cNvPr id="19"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14" name="Sous-titre 2"/>
          <p:cNvSpPr txBox="1">
            <a:spLocks/>
          </p:cNvSpPr>
          <p:nvPr/>
        </p:nvSpPr>
        <p:spPr>
          <a:xfrm>
            <a:off x="6361956" y="5867157"/>
            <a:ext cx="4202577" cy="543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800" b="1" dirty="0" smtClean="0">
                <a:solidFill>
                  <a:srgbClr val="FF0066"/>
                </a:solidFill>
                <a:cs typeface="Arial" panose="020B0604020202020204" pitchFamily="34" charset="0"/>
              </a:rPr>
              <a:t>Couvre feu = opportunité !</a:t>
            </a:r>
            <a:endParaRPr lang="fr-FR" sz="2800" dirty="0" smtClean="0">
              <a:solidFill>
                <a:srgbClr val="FF0066"/>
              </a:solidFill>
              <a:cs typeface="Arial" panose="020B0604020202020204" pitchFamily="34" charset="0"/>
            </a:endParaRPr>
          </a:p>
        </p:txBody>
      </p:sp>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89971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71" y="114120"/>
            <a:ext cx="11175999" cy="698621"/>
          </a:xfrm>
        </p:spPr>
        <p:txBody>
          <a:bodyPr>
            <a:normAutofit/>
          </a:bodyPr>
          <a:lstStyle/>
          <a:p>
            <a:pPr marL="361950" algn="l"/>
            <a:r>
              <a:rPr lang="fr-FR" sz="3600" dirty="0">
                <a:solidFill>
                  <a:srgbClr val="F9EE5A"/>
                </a:solidFill>
                <a:latin typeface="+mn-lt"/>
                <a:cs typeface="Arial" panose="020B0604020202020204" pitchFamily="34" charset="0"/>
              </a:rPr>
              <a:t>L’extinction de nuit – </a:t>
            </a:r>
            <a:r>
              <a:rPr lang="fr-FR" sz="3600" b="1" i="1" dirty="0">
                <a:solidFill>
                  <a:srgbClr val="F9EE5A"/>
                </a:solidFill>
                <a:latin typeface="+mn-lt"/>
                <a:cs typeface="Arial" panose="020B0604020202020204" pitchFamily="34" charset="0"/>
              </a:rPr>
              <a:t>Pourquoi ?</a:t>
            </a:r>
          </a:p>
        </p:txBody>
      </p:sp>
      <p:sp>
        <p:nvSpPr>
          <p:cNvPr id="3" name="Sous-titre 2"/>
          <p:cNvSpPr>
            <a:spLocks noGrp="1"/>
          </p:cNvSpPr>
          <p:nvPr>
            <p:ph type="subTitle" idx="1"/>
          </p:nvPr>
        </p:nvSpPr>
        <p:spPr>
          <a:xfrm>
            <a:off x="5568915" y="1024817"/>
            <a:ext cx="5077732" cy="589339"/>
          </a:xfrm>
        </p:spPr>
        <p:txBody>
          <a:bodyPr>
            <a:normAutofit/>
          </a:bodyPr>
          <a:lstStyle/>
          <a:p>
            <a:pPr algn="l"/>
            <a:r>
              <a:rPr lang="fr-FR" sz="2600" dirty="0">
                <a:cs typeface="Arial" panose="020B0604020202020204" pitchFamily="34" charset="0"/>
              </a:rPr>
              <a:t>Economies d’énergie</a:t>
            </a:r>
            <a:endParaRPr lang="fr-FR" sz="2600" dirty="0"/>
          </a:p>
          <a:p>
            <a:pPr algn="l"/>
            <a:endParaRPr lang="fr-FR" dirty="0"/>
          </a:p>
          <a:p>
            <a:pPr algn="l"/>
            <a:endParaRPr lang="fr-FR" dirty="0"/>
          </a:p>
          <a:p>
            <a:pPr algn="l"/>
            <a:endParaRPr lang="fr-FR" dirty="0"/>
          </a:p>
        </p:txBody>
      </p:sp>
      <p:sp>
        <p:nvSpPr>
          <p:cNvPr id="6" name="Rectangle 5"/>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pic>
        <p:nvPicPr>
          <p:cNvPr id="3074" name="Picture 2" descr="Moon and stars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350" y="377862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rbon dioxide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350" y="2825439"/>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uro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350" y="187225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t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350" y="4731813"/>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79168" y="3964976"/>
            <a:ext cx="5822578" cy="461665"/>
          </a:xfrm>
          <a:prstGeom prst="rect">
            <a:avLst/>
          </a:prstGeom>
        </p:spPr>
        <p:txBody>
          <a:bodyPr wrap="square">
            <a:spAutoFit/>
          </a:bodyPr>
          <a:lstStyle/>
          <a:p>
            <a:r>
              <a:rPr lang="fr-FR" sz="2400" dirty="0">
                <a:cs typeface="Arial" panose="020B0604020202020204" pitchFamily="34" charset="0"/>
              </a:rPr>
              <a:t>Diminution de la pollution nocturne</a:t>
            </a:r>
          </a:p>
        </p:txBody>
      </p:sp>
      <p:sp>
        <p:nvSpPr>
          <p:cNvPr id="15" name="Sous-titre 2"/>
          <p:cNvSpPr txBox="1">
            <a:spLocks/>
          </p:cNvSpPr>
          <p:nvPr/>
        </p:nvSpPr>
        <p:spPr>
          <a:xfrm>
            <a:off x="5679099" y="2056951"/>
            <a:ext cx="5077732" cy="50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dirty="0">
                <a:cs typeface="Arial" panose="020B0604020202020204" pitchFamily="34" charset="0"/>
              </a:rPr>
              <a:t>Réduction de la facture énergétique</a:t>
            </a:r>
            <a:endParaRPr lang="fr-FR" dirty="0"/>
          </a:p>
          <a:p>
            <a:pPr algn="l"/>
            <a:endParaRPr lang="fr-FR" dirty="0"/>
          </a:p>
          <a:p>
            <a:pPr algn="l"/>
            <a:endParaRPr lang="fr-FR" dirty="0"/>
          </a:p>
        </p:txBody>
      </p:sp>
      <p:sp>
        <p:nvSpPr>
          <p:cNvPr id="16" name="Sous-titre 2"/>
          <p:cNvSpPr txBox="1">
            <a:spLocks/>
          </p:cNvSpPr>
          <p:nvPr/>
        </p:nvSpPr>
        <p:spPr>
          <a:xfrm>
            <a:off x="5679168" y="3003106"/>
            <a:ext cx="6106432" cy="519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dirty="0">
                <a:cs typeface="Arial" panose="020B0604020202020204" pitchFamily="34" charset="0"/>
              </a:rPr>
              <a:t>Diminution des émissions de carbone</a:t>
            </a:r>
          </a:p>
        </p:txBody>
      </p:sp>
      <p:sp>
        <p:nvSpPr>
          <p:cNvPr id="17" name="Rectangle 16"/>
          <p:cNvSpPr/>
          <p:nvPr/>
        </p:nvSpPr>
        <p:spPr>
          <a:xfrm>
            <a:off x="5679168" y="4869436"/>
            <a:ext cx="4221326" cy="461665"/>
          </a:xfrm>
          <a:prstGeom prst="rect">
            <a:avLst/>
          </a:prstGeom>
        </p:spPr>
        <p:txBody>
          <a:bodyPr wrap="square">
            <a:spAutoFit/>
          </a:bodyPr>
          <a:lstStyle/>
          <a:p>
            <a:r>
              <a:rPr lang="fr-FR" sz="2400" dirty="0">
                <a:cs typeface="Arial" panose="020B0604020202020204" pitchFamily="34" charset="0"/>
              </a:rPr>
              <a:t>Préserver la biodiversité </a:t>
            </a:r>
          </a:p>
        </p:txBody>
      </p:sp>
      <p:pic>
        <p:nvPicPr>
          <p:cNvPr id="3082" name="Picture 10" descr="Data analytics descending line graphic fre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350" y="919065"/>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Tools fre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7945" y="5684998"/>
            <a:ext cx="610810" cy="612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679168" y="5773898"/>
            <a:ext cx="6527498" cy="461665"/>
          </a:xfrm>
          <a:prstGeom prst="rect">
            <a:avLst/>
          </a:prstGeom>
        </p:spPr>
        <p:txBody>
          <a:bodyPr wrap="square">
            <a:spAutoFit/>
          </a:bodyPr>
          <a:lstStyle/>
          <a:p>
            <a:r>
              <a:rPr lang="fr-FR" sz="2400" dirty="0">
                <a:cs typeface="Arial" panose="020B0604020202020204" pitchFamily="34" charset="0"/>
              </a:rPr>
              <a:t>Accroître la durée de vie des points </a:t>
            </a:r>
            <a:r>
              <a:rPr lang="fr-FR" sz="2400" dirty="0" smtClean="0">
                <a:cs typeface="Arial" panose="020B0604020202020204" pitchFamily="34" charset="0"/>
              </a:rPr>
              <a:t>lumineux</a:t>
            </a:r>
            <a:endParaRPr lang="fr-FR" sz="2400" dirty="0">
              <a:cs typeface="Arial" panose="020B0604020202020204" pitchFamily="34" charset="0"/>
            </a:endParaRPr>
          </a:p>
        </p:txBody>
      </p:sp>
      <p:pic>
        <p:nvPicPr>
          <p:cNvPr id="22" name="Picture 2" descr="Mairie de Montaigut-Sur-Sa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984" y="1108808"/>
            <a:ext cx="3823580" cy="541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pied de page 11"/>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33997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a:solidFill>
                  <a:srgbClr val="F9EE5A"/>
                </a:solidFill>
                <a:latin typeface="+mn-lt"/>
                <a:cs typeface="Arial" panose="020B0604020202020204" pitchFamily="34" charset="0"/>
              </a:rPr>
              <a:t>L’extinction de nuit – </a:t>
            </a:r>
            <a:r>
              <a:rPr lang="fr-FR" sz="3600" b="1" i="1" dirty="0">
                <a:solidFill>
                  <a:srgbClr val="F9EE5A"/>
                </a:solidFill>
                <a:latin typeface="+mn-lt"/>
                <a:cs typeface="Arial" panose="020B0604020202020204" pitchFamily="34" charset="0"/>
              </a:rPr>
              <a:t>Comment?</a:t>
            </a: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16" name="Sous-titre 2"/>
          <p:cNvSpPr txBox="1">
            <a:spLocks/>
          </p:cNvSpPr>
          <p:nvPr/>
        </p:nvSpPr>
        <p:spPr>
          <a:xfrm>
            <a:off x="19370" y="5415723"/>
            <a:ext cx="9137664" cy="452285"/>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7913">
              <a:lnSpc>
                <a:spcPct val="110000"/>
              </a:lnSpc>
              <a:spcBef>
                <a:spcPts val="0"/>
              </a:spcBef>
            </a:pPr>
            <a:r>
              <a:rPr lang="fr-FR" sz="2000" b="1" dirty="0">
                <a:cs typeface="Arial" panose="020B0604020202020204" pitchFamily="34" charset="0"/>
              </a:rPr>
              <a:t>Bilan</a:t>
            </a:r>
            <a:r>
              <a:rPr lang="fr-FR" sz="2000" dirty="0">
                <a:cs typeface="Arial" panose="020B0604020202020204" pitchFamily="34" charset="0"/>
              </a:rPr>
              <a:t> et v</a:t>
            </a:r>
            <a:r>
              <a:rPr lang="fr-FR" sz="2000" b="1" dirty="0">
                <a:cs typeface="Arial" panose="020B0604020202020204" pitchFamily="34" charset="0"/>
              </a:rPr>
              <a:t>alorisation</a:t>
            </a:r>
            <a:r>
              <a:rPr lang="fr-FR" sz="2000" dirty="0">
                <a:cs typeface="Arial" panose="020B0604020202020204" pitchFamily="34" charset="0"/>
              </a:rPr>
              <a:t> de la démarche</a:t>
            </a:r>
          </a:p>
          <a:p>
            <a:endParaRPr lang="fr-FR" sz="2000" dirty="0">
              <a:cs typeface="Arial" panose="020B0604020202020204" pitchFamily="34" charset="0"/>
            </a:endParaRPr>
          </a:p>
          <a:p>
            <a:endParaRPr lang="fr-FR" sz="2000" dirty="0">
              <a:cs typeface="Arial" panose="020B0604020202020204" pitchFamily="34" charset="0"/>
            </a:endParaRPr>
          </a:p>
        </p:txBody>
      </p:sp>
      <p:pic>
        <p:nvPicPr>
          <p:cNvPr id="2054" name="Picture 6" descr="Browser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080" y="1208099"/>
            <a:ext cx="545565" cy="5455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ols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556" y="4774106"/>
            <a:ext cx="565700" cy="5668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ssion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973" y="5182090"/>
            <a:ext cx="702031" cy="70203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treet Light fre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94718" y="2728260"/>
            <a:ext cx="691897" cy="6918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alysis fre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860" y="1928091"/>
            <a:ext cx="551189" cy="5511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File fre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547" y="3784492"/>
            <a:ext cx="578204" cy="57820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94142" y="906518"/>
            <a:ext cx="10824317" cy="523220"/>
          </a:xfrm>
          <a:prstGeom prst="rect">
            <a:avLst/>
          </a:prstGeom>
          <a:noFill/>
        </p:spPr>
        <p:txBody>
          <a:bodyPr wrap="square" rtlCol="0">
            <a:spAutoFit/>
          </a:bodyPr>
          <a:lstStyle/>
          <a:p>
            <a:pPr marL="360000"/>
            <a:r>
              <a:rPr lang="fr-FR" sz="2800" b="1" dirty="0" smtClean="0">
                <a:cs typeface="Arial" panose="020B0604020202020204" pitchFamily="34" charset="0"/>
              </a:rPr>
              <a:t>Expérimentation puis solution définitive</a:t>
            </a:r>
            <a:endParaRPr lang="fr-FR" sz="2000" dirty="0"/>
          </a:p>
        </p:txBody>
      </p:sp>
      <p:sp>
        <p:nvSpPr>
          <p:cNvPr id="40" name="ZoneTexte 39"/>
          <p:cNvSpPr txBox="1"/>
          <p:nvPr/>
        </p:nvSpPr>
        <p:spPr>
          <a:xfrm>
            <a:off x="1831034" y="3586486"/>
            <a:ext cx="6253404" cy="1631216"/>
          </a:xfrm>
          <a:prstGeom prst="rect">
            <a:avLst/>
          </a:prstGeom>
          <a:noFill/>
        </p:spPr>
        <p:txBody>
          <a:bodyPr wrap="square" rtlCol="0">
            <a:spAutoFit/>
          </a:bodyPr>
          <a:lstStyle/>
          <a:p>
            <a:pPr marL="360000"/>
            <a:r>
              <a:rPr lang="fr-FR" sz="2000" b="1" dirty="0" smtClean="0">
                <a:cs typeface="Arial" panose="020B0604020202020204" pitchFamily="34" charset="0"/>
              </a:rPr>
              <a:t>Délibération + arrêté </a:t>
            </a:r>
            <a:r>
              <a:rPr lang="fr-FR" sz="2000" dirty="0" smtClean="0">
                <a:cs typeface="Arial" panose="020B0604020202020204" pitchFamily="34" charset="0"/>
              </a:rPr>
              <a:t>du Maire pour l’expérimentation</a:t>
            </a:r>
          </a:p>
          <a:p>
            <a:pPr marL="360000"/>
            <a:r>
              <a:rPr lang="fr-FR" sz="2000" dirty="0" smtClean="0">
                <a:cs typeface="Arial" panose="020B0604020202020204" pitchFamily="34" charset="0"/>
              </a:rPr>
              <a:t>puis</a:t>
            </a:r>
          </a:p>
          <a:p>
            <a:pPr marL="360000"/>
            <a:r>
              <a:rPr lang="fr-FR" sz="2000" b="1" dirty="0" smtClean="0">
                <a:cs typeface="Arial" panose="020B0604020202020204" pitchFamily="34" charset="0"/>
              </a:rPr>
              <a:t>Délibération + arrêté </a:t>
            </a:r>
            <a:r>
              <a:rPr lang="fr-FR" sz="2000" dirty="0" smtClean="0">
                <a:cs typeface="Arial" panose="020B0604020202020204" pitchFamily="34" charset="0"/>
              </a:rPr>
              <a:t>du Maire pour solution définitive</a:t>
            </a:r>
          </a:p>
          <a:p>
            <a:endParaRPr lang="fr-FR" sz="2000" dirty="0" smtClean="0">
              <a:cs typeface="Arial" panose="020B0604020202020204" pitchFamily="34" charset="0"/>
            </a:endParaRPr>
          </a:p>
          <a:p>
            <a:endParaRPr lang="fr-FR" sz="2000" dirty="0">
              <a:cs typeface="Arial" panose="020B0604020202020204" pitchFamily="34" charset="0"/>
            </a:endParaRPr>
          </a:p>
        </p:txBody>
      </p:sp>
      <p:sp>
        <p:nvSpPr>
          <p:cNvPr id="7" name="ZoneTexte 6"/>
          <p:cNvSpPr txBox="1"/>
          <p:nvPr/>
        </p:nvSpPr>
        <p:spPr>
          <a:xfrm>
            <a:off x="3039350" y="6077895"/>
            <a:ext cx="7819150" cy="707886"/>
          </a:xfrm>
          <a:prstGeom prst="rect">
            <a:avLst/>
          </a:prstGeom>
          <a:noFill/>
        </p:spPr>
        <p:txBody>
          <a:bodyPr wrap="square" rtlCol="0">
            <a:spAutoFit/>
          </a:bodyPr>
          <a:lstStyle/>
          <a:p>
            <a:r>
              <a:rPr lang="fr-FR" sz="2000" b="1" dirty="0" smtClean="0">
                <a:cs typeface="Arial" panose="020B0604020202020204" pitchFamily="34" charset="0"/>
              </a:rPr>
              <a:t>Accompagnement</a:t>
            </a:r>
            <a:r>
              <a:rPr lang="fr-FR" sz="2000" dirty="0" smtClean="0">
                <a:cs typeface="Arial" panose="020B0604020202020204" pitchFamily="34" charset="0"/>
              </a:rPr>
              <a:t> </a:t>
            </a:r>
            <a:r>
              <a:rPr lang="fr-FR" sz="2000" dirty="0">
                <a:cs typeface="Arial" panose="020B0604020202020204" pitchFamily="34" charset="0"/>
              </a:rPr>
              <a:t> </a:t>
            </a:r>
            <a:r>
              <a:rPr lang="fr-FR" sz="2000" dirty="0" smtClean="0">
                <a:cs typeface="Arial" panose="020B0604020202020204" pitchFamily="34" charset="0"/>
              </a:rPr>
              <a:t>de la gendarmerie (enquêtes délinquance/délits)</a:t>
            </a:r>
            <a:endParaRPr lang="fr-FR" sz="2000" dirty="0">
              <a:cs typeface="Arial" panose="020B0604020202020204" pitchFamily="34" charset="0"/>
            </a:endParaRPr>
          </a:p>
          <a:p>
            <a:endParaRPr lang="fr-FR" sz="2000" dirty="0">
              <a:cs typeface="Arial" panose="020B0604020202020204" pitchFamily="34" charset="0"/>
            </a:endParaRPr>
          </a:p>
        </p:txBody>
      </p:sp>
      <p:sp>
        <p:nvSpPr>
          <p:cNvPr id="17" name="ZoneTexte 16"/>
          <p:cNvSpPr txBox="1"/>
          <p:nvPr/>
        </p:nvSpPr>
        <p:spPr>
          <a:xfrm>
            <a:off x="5329443" y="2728261"/>
            <a:ext cx="6536403" cy="707886"/>
          </a:xfrm>
          <a:prstGeom prst="rect">
            <a:avLst/>
          </a:prstGeom>
          <a:noFill/>
        </p:spPr>
        <p:txBody>
          <a:bodyPr wrap="square" rtlCol="0">
            <a:spAutoFit/>
          </a:bodyPr>
          <a:lstStyle/>
          <a:p>
            <a:r>
              <a:rPr lang="fr-FR" sz="2000" b="1" dirty="0" smtClean="0">
                <a:cs typeface="Arial" panose="020B0604020202020204" pitchFamily="34" charset="0"/>
              </a:rPr>
              <a:t>Information</a:t>
            </a:r>
            <a:r>
              <a:rPr lang="fr-FR" sz="2000" dirty="0" smtClean="0">
                <a:cs typeface="Arial" panose="020B0604020202020204" pitchFamily="34" charset="0"/>
              </a:rPr>
              <a:t> de la population sur la/les décisions prises (plages horaires, dates, etc…) : Réunions publiques</a:t>
            </a:r>
            <a:endParaRPr lang="fr-FR" sz="2000" dirty="0">
              <a:cs typeface="Arial" panose="020B0604020202020204" pitchFamily="34" charset="0"/>
            </a:endParaRPr>
          </a:p>
        </p:txBody>
      </p:sp>
      <p:sp>
        <p:nvSpPr>
          <p:cNvPr id="19" name="ZoneTexte 18"/>
          <p:cNvSpPr txBox="1"/>
          <p:nvPr/>
        </p:nvSpPr>
        <p:spPr>
          <a:xfrm>
            <a:off x="6595466" y="4843877"/>
            <a:ext cx="5596533" cy="400110"/>
          </a:xfrm>
          <a:prstGeom prst="rect">
            <a:avLst/>
          </a:prstGeom>
          <a:noFill/>
        </p:spPr>
        <p:txBody>
          <a:bodyPr wrap="square" rtlCol="0">
            <a:spAutoFit/>
          </a:bodyPr>
          <a:lstStyle/>
          <a:p>
            <a:r>
              <a:rPr lang="fr-FR" sz="2000" dirty="0" smtClean="0">
                <a:cs typeface="Arial" panose="020B0604020202020204" pitchFamily="34" charset="0"/>
              </a:rPr>
              <a:t>Réalisation des </a:t>
            </a:r>
            <a:r>
              <a:rPr lang="fr-FR" sz="2000" b="1" dirty="0" smtClean="0">
                <a:cs typeface="Arial" panose="020B0604020202020204" pitchFamily="34" charset="0"/>
              </a:rPr>
              <a:t>travaux</a:t>
            </a:r>
            <a:r>
              <a:rPr lang="fr-FR" sz="2000" dirty="0" smtClean="0">
                <a:cs typeface="Arial" panose="020B0604020202020204" pitchFamily="34" charset="0"/>
              </a:rPr>
              <a:t> et pose de la </a:t>
            </a:r>
            <a:r>
              <a:rPr lang="fr-FR" sz="2000" b="1" dirty="0" smtClean="0">
                <a:cs typeface="Arial" panose="020B0604020202020204" pitchFamily="34" charset="0"/>
              </a:rPr>
              <a:t>signalisation</a:t>
            </a:r>
            <a:endParaRPr lang="fr-FR" sz="2000" b="1" dirty="0">
              <a:cs typeface="Arial" panose="020B0604020202020204" pitchFamily="34" charset="0"/>
            </a:endParaRPr>
          </a:p>
        </p:txBody>
      </p:sp>
      <p:sp>
        <p:nvSpPr>
          <p:cNvPr id="20" name="ZoneTexte 19"/>
          <p:cNvSpPr txBox="1"/>
          <p:nvPr/>
        </p:nvSpPr>
        <p:spPr>
          <a:xfrm>
            <a:off x="1845373" y="1880521"/>
            <a:ext cx="8447645" cy="707886"/>
          </a:xfrm>
          <a:prstGeom prst="rect">
            <a:avLst/>
          </a:prstGeom>
          <a:noFill/>
        </p:spPr>
        <p:txBody>
          <a:bodyPr wrap="square" rtlCol="0">
            <a:spAutoFit/>
          </a:bodyPr>
          <a:lstStyle/>
          <a:p>
            <a:r>
              <a:rPr lang="fr-FR" sz="2000" b="1" dirty="0" smtClean="0">
                <a:cs typeface="Arial" panose="020B0604020202020204" pitchFamily="34" charset="0"/>
              </a:rPr>
              <a:t>Analyse technique et financière </a:t>
            </a:r>
            <a:r>
              <a:rPr lang="fr-FR" sz="2000" dirty="0" smtClean="0">
                <a:cs typeface="Arial" panose="020B0604020202020204" pitchFamily="34" charset="0"/>
              </a:rPr>
              <a:t>(classification des voiries, choix des plages horaires, choix extinction totale ou partielle, estimation des coûts, etc…)</a:t>
            </a:r>
            <a:endParaRPr lang="fr-FR" sz="2000" dirty="0">
              <a:cs typeface="Arial" panose="020B0604020202020204" pitchFamily="34" charset="0"/>
            </a:endParaRPr>
          </a:p>
        </p:txBody>
      </p:sp>
      <p:sp>
        <p:nvSpPr>
          <p:cNvPr id="42" name="ZoneTexte 41"/>
          <p:cNvSpPr txBox="1"/>
          <p:nvPr/>
        </p:nvSpPr>
        <p:spPr>
          <a:xfrm>
            <a:off x="1031454" y="1425767"/>
            <a:ext cx="1081382" cy="938719"/>
          </a:xfrm>
          <a:prstGeom prst="rect">
            <a:avLst/>
          </a:prstGeom>
          <a:noFill/>
        </p:spPr>
        <p:txBody>
          <a:bodyPr wrap="square" rtlCol="0">
            <a:spAutoFit/>
          </a:bodyPr>
          <a:lstStyle/>
          <a:p>
            <a:pPr>
              <a:lnSpc>
                <a:spcPts val="6600"/>
              </a:lnSpc>
              <a:spcBef>
                <a:spcPts val="2400"/>
              </a:spcBef>
            </a:pPr>
            <a:r>
              <a:rPr lang="fr-FR" sz="6600" dirty="0">
                <a:solidFill>
                  <a:schemeClr val="bg1">
                    <a:lumMod val="75000"/>
                  </a:schemeClr>
                </a:solidFill>
                <a:cs typeface="Arial" panose="020B0604020202020204" pitchFamily="34" charset="0"/>
                <a:sym typeface="Wingdings" panose="05000000000000000000" pitchFamily="2" charset="2"/>
              </a:rPr>
              <a:t></a:t>
            </a:r>
            <a:endParaRPr lang="fr-FR" sz="4800" dirty="0">
              <a:solidFill>
                <a:schemeClr val="bg1">
                  <a:lumMod val="75000"/>
                </a:schemeClr>
              </a:solidFill>
              <a:cs typeface="Arial" panose="020B0604020202020204" pitchFamily="34" charset="0"/>
            </a:endParaRPr>
          </a:p>
        </p:txBody>
      </p:sp>
      <p:sp>
        <p:nvSpPr>
          <p:cNvPr id="22" name="ZoneTexte 21"/>
          <p:cNvSpPr txBox="1"/>
          <p:nvPr/>
        </p:nvSpPr>
        <p:spPr>
          <a:xfrm>
            <a:off x="1905474" y="1457083"/>
            <a:ext cx="7581760" cy="400110"/>
          </a:xfrm>
          <a:prstGeom prst="rect">
            <a:avLst/>
          </a:prstGeom>
          <a:noFill/>
        </p:spPr>
        <p:txBody>
          <a:bodyPr wrap="square" rtlCol="0">
            <a:spAutoFit/>
          </a:bodyPr>
          <a:lstStyle/>
          <a:p>
            <a:r>
              <a:rPr lang="fr-FR" sz="2000" b="1" dirty="0" smtClean="0">
                <a:cs typeface="Arial" panose="020B0604020202020204" pitchFamily="34" charset="0"/>
              </a:rPr>
              <a:t>Sensibilisation</a:t>
            </a:r>
            <a:r>
              <a:rPr lang="fr-FR" sz="2000" dirty="0" smtClean="0">
                <a:cs typeface="Arial" panose="020B0604020202020204" pitchFamily="34" charset="0"/>
              </a:rPr>
              <a:t> des usagers (flyers, site internet, questionnaires…) </a:t>
            </a:r>
            <a:endParaRPr lang="fr-FR" sz="2000" dirty="0">
              <a:cs typeface="Arial" panose="020B0604020202020204" pitchFamily="34" charset="0"/>
            </a:endParaRPr>
          </a:p>
        </p:txBody>
      </p:sp>
      <p:sp>
        <p:nvSpPr>
          <p:cNvPr id="44" name="ZoneTexte 43"/>
          <p:cNvSpPr txBox="1"/>
          <p:nvPr/>
        </p:nvSpPr>
        <p:spPr>
          <a:xfrm>
            <a:off x="4571323" y="2655368"/>
            <a:ext cx="1081382" cy="938719"/>
          </a:xfrm>
          <a:prstGeom prst="rect">
            <a:avLst/>
          </a:prstGeom>
          <a:noFill/>
        </p:spPr>
        <p:txBody>
          <a:bodyPr wrap="square" rtlCol="0">
            <a:spAutoFit/>
          </a:bodyPr>
          <a:lstStyle/>
          <a:p>
            <a:pPr>
              <a:lnSpc>
                <a:spcPts val="6600"/>
              </a:lnSpc>
              <a:spcBef>
                <a:spcPts val="2400"/>
              </a:spcBef>
            </a:pPr>
            <a:r>
              <a:rPr lang="fr-FR" sz="6600" dirty="0">
                <a:solidFill>
                  <a:schemeClr val="bg1">
                    <a:lumMod val="75000"/>
                  </a:schemeClr>
                </a:solidFill>
                <a:cs typeface="Arial" panose="020B0604020202020204" pitchFamily="34" charset="0"/>
                <a:sym typeface="Wingdings" panose="05000000000000000000" pitchFamily="2" charset="2"/>
              </a:rPr>
              <a:t></a:t>
            </a:r>
            <a:endParaRPr lang="fr-FR" sz="4800" dirty="0">
              <a:solidFill>
                <a:schemeClr val="bg1">
                  <a:lumMod val="75000"/>
                </a:schemeClr>
              </a:solidFill>
              <a:cs typeface="Arial" panose="020B0604020202020204" pitchFamily="34" charset="0"/>
            </a:endParaRPr>
          </a:p>
        </p:txBody>
      </p:sp>
      <p:sp>
        <p:nvSpPr>
          <p:cNvPr id="45" name="ZoneTexte 44"/>
          <p:cNvSpPr txBox="1"/>
          <p:nvPr/>
        </p:nvSpPr>
        <p:spPr>
          <a:xfrm>
            <a:off x="1056751" y="3657587"/>
            <a:ext cx="1081382" cy="938719"/>
          </a:xfrm>
          <a:prstGeom prst="rect">
            <a:avLst/>
          </a:prstGeom>
          <a:noFill/>
        </p:spPr>
        <p:txBody>
          <a:bodyPr wrap="square" rtlCol="0">
            <a:spAutoFit/>
          </a:bodyPr>
          <a:lstStyle/>
          <a:p>
            <a:pPr>
              <a:lnSpc>
                <a:spcPts val="6600"/>
              </a:lnSpc>
              <a:spcBef>
                <a:spcPts val="2400"/>
              </a:spcBef>
            </a:pPr>
            <a:r>
              <a:rPr lang="fr-FR" sz="6600" dirty="0">
                <a:solidFill>
                  <a:schemeClr val="bg1">
                    <a:lumMod val="75000"/>
                  </a:schemeClr>
                </a:solidFill>
                <a:cs typeface="Arial" panose="020B0604020202020204" pitchFamily="34" charset="0"/>
                <a:sym typeface="Wingdings" panose="05000000000000000000" pitchFamily="2" charset="2"/>
              </a:rPr>
              <a:t></a:t>
            </a:r>
            <a:endParaRPr lang="fr-FR" sz="4800" dirty="0">
              <a:solidFill>
                <a:schemeClr val="bg1">
                  <a:lumMod val="75000"/>
                </a:schemeClr>
              </a:solidFill>
              <a:cs typeface="Arial" panose="020B0604020202020204" pitchFamily="34" charset="0"/>
            </a:endParaRPr>
          </a:p>
        </p:txBody>
      </p:sp>
      <p:sp>
        <p:nvSpPr>
          <p:cNvPr id="46" name="ZoneTexte 45"/>
          <p:cNvSpPr txBox="1"/>
          <p:nvPr/>
        </p:nvSpPr>
        <p:spPr>
          <a:xfrm>
            <a:off x="5809256" y="4668962"/>
            <a:ext cx="1081382" cy="938719"/>
          </a:xfrm>
          <a:prstGeom prst="rect">
            <a:avLst/>
          </a:prstGeom>
          <a:noFill/>
        </p:spPr>
        <p:txBody>
          <a:bodyPr wrap="square" rtlCol="0">
            <a:spAutoFit/>
          </a:bodyPr>
          <a:lstStyle/>
          <a:p>
            <a:pPr>
              <a:lnSpc>
                <a:spcPts val="6600"/>
              </a:lnSpc>
              <a:spcBef>
                <a:spcPts val="2400"/>
              </a:spcBef>
            </a:pPr>
            <a:r>
              <a:rPr lang="fr-FR" sz="6600" dirty="0">
                <a:solidFill>
                  <a:schemeClr val="bg1">
                    <a:lumMod val="75000"/>
                  </a:schemeClr>
                </a:solidFill>
                <a:cs typeface="Arial" panose="020B0604020202020204" pitchFamily="34" charset="0"/>
                <a:sym typeface="Wingdings" panose="05000000000000000000" pitchFamily="2" charset="2"/>
              </a:rPr>
              <a:t></a:t>
            </a:r>
            <a:endParaRPr lang="fr-FR" sz="4800" dirty="0">
              <a:solidFill>
                <a:schemeClr val="bg1">
                  <a:lumMod val="75000"/>
                </a:schemeClr>
              </a:solidFill>
              <a:cs typeface="Arial" panose="020B0604020202020204" pitchFamily="34" charset="0"/>
            </a:endParaRPr>
          </a:p>
        </p:txBody>
      </p:sp>
      <p:sp>
        <p:nvSpPr>
          <p:cNvPr id="47" name="ZoneTexte 46"/>
          <p:cNvSpPr txBox="1"/>
          <p:nvPr/>
        </p:nvSpPr>
        <p:spPr>
          <a:xfrm>
            <a:off x="2334058" y="5228076"/>
            <a:ext cx="1081382" cy="938719"/>
          </a:xfrm>
          <a:prstGeom prst="rect">
            <a:avLst/>
          </a:prstGeom>
          <a:noFill/>
        </p:spPr>
        <p:txBody>
          <a:bodyPr wrap="square" rtlCol="0">
            <a:spAutoFit/>
          </a:bodyPr>
          <a:lstStyle/>
          <a:p>
            <a:pPr>
              <a:lnSpc>
                <a:spcPts val="6600"/>
              </a:lnSpc>
              <a:spcBef>
                <a:spcPts val="2400"/>
              </a:spcBef>
            </a:pPr>
            <a:r>
              <a:rPr lang="fr-FR" sz="6600" dirty="0">
                <a:solidFill>
                  <a:schemeClr val="bg1">
                    <a:lumMod val="75000"/>
                  </a:schemeClr>
                </a:solidFill>
                <a:cs typeface="Arial" panose="020B0604020202020204" pitchFamily="34" charset="0"/>
                <a:sym typeface="Wingdings" panose="05000000000000000000" pitchFamily="2" charset="2"/>
              </a:rPr>
              <a:t></a:t>
            </a:r>
            <a:endParaRPr lang="fr-FR" sz="4800" dirty="0">
              <a:solidFill>
                <a:schemeClr val="bg1">
                  <a:lumMod val="75000"/>
                </a:schemeClr>
              </a:solidFill>
              <a:cs typeface="Arial" panose="020B0604020202020204" pitchFamily="34" charset="0"/>
            </a:endParaRPr>
          </a:p>
        </p:txBody>
      </p:sp>
      <p:sp>
        <p:nvSpPr>
          <p:cNvPr id="23" name="Plus 22"/>
          <p:cNvSpPr/>
          <p:nvPr/>
        </p:nvSpPr>
        <p:spPr>
          <a:xfrm>
            <a:off x="2384190" y="5961788"/>
            <a:ext cx="655160" cy="6275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cs typeface="Arial" panose="020B0604020202020204" pitchFamily="34" charset="0"/>
            </a:endParaRPr>
          </a:p>
        </p:txBody>
      </p:sp>
      <p:pic>
        <p:nvPicPr>
          <p:cNvPr id="28" name="Picture 2" descr="Mairie de Montaigut-Sur-Sa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98142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2191931" cy="698621"/>
          </a:xfrm>
        </p:spPr>
        <p:txBody>
          <a:bodyPr>
            <a:noAutofit/>
          </a:bodyPr>
          <a:lstStyle/>
          <a:p>
            <a:pPr marL="361950" algn="l"/>
            <a:r>
              <a:rPr lang="fr-FR" sz="3200" dirty="0" smtClean="0">
                <a:solidFill>
                  <a:srgbClr val="F9EE5A"/>
                </a:solidFill>
                <a:latin typeface="+mn-lt"/>
                <a:cs typeface="Arial" panose="020B0604020202020204" pitchFamily="34" charset="0"/>
              </a:rPr>
              <a:t>Gestion de l’éclairage public – </a:t>
            </a:r>
            <a:r>
              <a:rPr lang="fr-FR" sz="3200" b="1" i="1" dirty="0" smtClean="0">
                <a:solidFill>
                  <a:srgbClr val="F9EE5A"/>
                </a:solidFill>
                <a:latin typeface="+mn-lt"/>
                <a:cs typeface="Arial" panose="020B0604020202020204" pitchFamily="34" charset="0"/>
              </a:rPr>
              <a:t>Différents procédés</a:t>
            </a:r>
            <a:endParaRPr lang="fr-FR" sz="3200" b="1" i="1" dirty="0">
              <a:solidFill>
                <a:srgbClr val="F9EE5A"/>
              </a:solidFill>
              <a:latin typeface="+mn-lt"/>
              <a:cs typeface="Arial" panose="020B0604020202020204" pitchFamily="34" charset="0"/>
            </a:endParaRPr>
          </a:p>
        </p:txBody>
      </p:sp>
      <p:sp>
        <p:nvSpPr>
          <p:cNvPr id="3" name="Sous-titre 2"/>
          <p:cNvSpPr>
            <a:spLocks noGrp="1"/>
          </p:cNvSpPr>
          <p:nvPr>
            <p:ph type="subTitle" idx="1"/>
          </p:nvPr>
        </p:nvSpPr>
        <p:spPr>
          <a:xfrm>
            <a:off x="257907" y="1367692"/>
            <a:ext cx="11512061" cy="5033108"/>
          </a:xfrm>
        </p:spPr>
        <p:txBody>
          <a:bodyPr>
            <a:normAutofit/>
          </a:bodyPr>
          <a:lstStyle/>
          <a:p>
            <a:pPr algn="l"/>
            <a:endParaRPr lang="fr-FR" sz="2800" dirty="0"/>
          </a:p>
          <a:p>
            <a:pPr algn="l"/>
            <a:endParaRPr lang="fr-FR" sz="2800" dirty="0"/>
          </a:p>
          <a:p>
            <a:pPr algn="l"/>
            <a:endParaRPr lang="fr-FR" sz="2800" dirty="0"/>
          </a:p>
          <a:p>
            <a:pPr algn="l"/>
            <a:endParaRPr lang="fr-FR" sz="2800" dirty="0"/>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9" name="ZoneTexte 8"/>
          <p:cNvSpPr txBox="1"/>
          <p:nvPr/>
        </p:nvSpPr>
        <p:spPr>
          <a:xfrm>
            <a:off x="506565" y="3235082"/>
            <a:ext cx="11405535" cy="2677656"/>
          </a:xfrm>
          <a:prstGeom prst="rect">
            <a:avLst/>
          </a:prstGeom>
          <a:noFill/>
        </p:spPr>
        <p:txBody>
          <a:bodyPr wrap="square" rtlCol="0">
            <a:spAutoFit/>
          </a:bodyPr>
          <a:lstStyle/>
          <a:p>
            <a:pPr algn="just"/>
            <a:r>
              <a:rPr lang="fr-FR" sz="2400" dirty="0">
                <a:cs typeface="Arial" panose="020B0604020202020204" pitchFamily="34" charset="0"/>
              </a:rPr>
              <a:t>Des programmes horaires ou des seuils d’intensité peuvent être programmés en fonction :</a:t>
            </a:r>
          </a:p>
          <a:p>
            <a:pPr algn="just"/>
            <a:endParaRPr lang="fr-FR" sz="2400" dirty="0">
              <a:cs typeface="Arial" panose="020B0604020202020204" pitchFamily="34" charset="0"/>
            </a:endParaRPr>
          </a:p>
          <a:p>
            <a:pPr marL="285750" indent="-285750" algn="just">
              <a:buFont typeface="Wingdings" panose="05000000000000000000" pitchFamily="2" charset="2"/>
              <a:buChar char="Ø"/>
            </a:pPr>
            <a:r>
              <a:rPr lang="fr-FR" sz="2400" dirty="0">
                <a:cs typeface="Arial" panose="020B0604020202020204" pitchFamily="34" charset="0"/>
              </a:rPr>
              <a:t>de la </a:t>
            </a:r>
            <a:r>
              <a:rPr lang="fr-FR" sz="2400" dirty="0" smtClean="0">
                <a:cs typeface="Arial" panose="020B0604020202020204" pitchFamily="34" charset="0"/>
              </a:rPr>
              <a:t>saison</a:t>
            </a:r>
            <a:endParaRPr lang="fr-FR" sz="2400" dirty="0">
              <a:cs typeface="Arial" panose="020B0604020202020204" pitchFamily="34" charset="0"/>
            </a:endParaRPr>
          </a:p>
          <a:p>
            <a:pPr marL="285750" indent="-285750" algn="just">
              <a:buFont typeface="Wingdings" panose="05000000000000000000" pitchFamily="2" charset="2"/>
              <a:buChar char="Ø"/>
            </a:pPr>
            <a:r>
              <a:rPr lang="fr-FR" sz="2400" dirty="0">
                <a:cs typeface="Arial" panose="020B0604020202020204" pitchFamily="34" charset="0"/>
              </a:rPr>
              <a:t>de la période de l’année ou de la semaine (vacances, week-end</a:t>
            </a:r>
            <a:r>
              <a:rPr lang="fr-FR" sz="2400" dirty="0" smtClean="0">
                <a:cs typeface="Arial" panose="020B0604020202020204" pitchFamily="34" charset="0"/>
              </a:rPr>
              <a:t>…)</a:t>
            </a:r>
            <a:endParaRPr lang="fr-FR" sz="2400" dirty="0">
              <a:cs typeface="Arial" panose="020B0604020202020204" pitchFamily="34" charset="0"/>
            </a:endParaRPr>
          </a:p>
          <a:p>
            <a:pPr marL="285750" indent="-285750" algn="just">
              <a:buFont typeface="Wingdings" panose="05000000000000000000" pitchFamily="2" charset="2"/>
              <a:buChar char="Ø"/>
            </a:pPr>
            <a:r>
              <a:rPr lang="fr-FR" sz="2400" dirty="0">
                <a:cs typeface="Arial" panose="020B0604020202020204" pitchFamily="34" charset="0"/>
              </a:rPr>
              <a:t>du type de zone à éclairer (centre-ville, rues secondaires</a:t>
            </a:r>
            <a:r>
              <a:rPr lang="fr-FR" sz="2400" dirty="0" smtClean="0">
                <a:cs typeface="Arial" panose="020B0604020202020204" pitchFamily="34" charset="0"/>
              </a:rPr>
              <a:t>…)</a:t>
            </a:r>
            <a:endParaRPr lang="fr-FR" sz="2400" dirty="0">
              <a:cs typeface="Arial" panose="020B0604020202020204" pitchFamily="34" charset="0"/>
            </a:endParaRPr>
          </a:p>
          <a:p>
            <a:pPr algn="just"/>
            <a:endParaRPr lang="fr-FR" sz="2400" dirty="0">
              <a:cs typeface="Arial" panose="020B0604020202020204" pitchFamily="34" charset="0"/>
            </a:endParaRPr>
          </a:p>
          <a:p>
            <a:pPr algn="just"/>
            <a:r>
              <a:rPr lang="fr-FR" sz="2400" dirty="0">
                <a:cs typeface="Arial" panose="020B0604020202020204" pitchFamily="34" charset="0"/>
              </a:rPr>
              <a:t>L’éclairage public peut être découpé par zone et optimisé en fonction de la fréquentation. </a:t>
            </a:r>
          </a:p>
        </p:txBody>
      </p:sp>
      <p:sp>
        <p:nvSpPr>
          <p:cNvPr id="10" name="ZoneTexte 9"/>
          <p:cNvSpPr txBox="1"/>
          <p:nvPr/>
        </p:nvSpPr>
        <p:spPr>
          <a:xfrm>
            <a:off x="628216" y="1075490"/>
            <a:ext cx="2549970" cy="830997"/>
          </a:xfrm>
          <a:prstGeom prst="rect">
            <a:avLst/>
          </a:prstGeom>
          <a:noFill/>
        </p:spPr>
        <p:txBody>
          <a:bodyPr wrap="square" rtlCol="0">
            <a:spAutoFit/>
          </a:bodyPr>
          <a:lstStyle/>
          <a:p>
            <a:pPr marL="285750" indent="-285750">
              <a:buFont typeface="Arial" panose="020B0604020202020204" pitchFamily="34" charset="0"/>
              <a:buChar char="•"/>
            </a:pPr>
            <a:r>
              <a:rPr lang="fr-FR" sz="2400" b="1" dirty="0">
                <a:solidFill>
                  <a:srgbClr val="FF3686"/>
                </a:solidFill>
                <a:cs typeface="Arial" panose="020B0604020202020204" pitchFamily="34" charset="0"/>
              </a:rPr>
              <a:t>Extinction</a:t>
            </a:r>
            <a:r>
              <a:rPr lang="fr-FR" sz="2400" b="1" dirty="0">
                <a:solidFill>
                  <a:srgbClr val="FF0066"/>
                </a:solidFill>
                <a:cs typeface="Arial" panose="020B0604020202020204" pitchFamily="34" charset="0"/>
              </a:rPr>
              <a:t> totale </a:t>
            </a:r>
          </a:p>
        </p:txBody>
      </p:sp>
      <p:sp>
        <p:nvSpPr>
          <p:cNvPr id="11" name="ZoneTexte 10"/>
          <p:cNvSpPr txBox="1"/>
          <p:nvPr/>
        </p:nvSpPr>
        <p:spPr>
          <a:xfrm>
            <a:off x="2806949" y="1964590"/>
            <a:ext cx="2549970" cy="830997"/>
          </a:xfrm>
          <a:prstGeom prst="rect">
            <a:avLst/>
          </a:prstGeom>
          <a:noFill/>
        </p:spPr>
        <p:txBody>
          <a:bodyPr wrap="square" rtlCol="0">
            <a:spAutoFit/>
          </a:bodyPr>
          <a:lstStyle/>
          <a:p>
            <a:pPr marL="285750" indent="-285750">
              <a:buFont typeface="Arial" panose="020B0604020202020204" pitchFamily="34" charset="0"/>
              <a:buChar char="•"/>
            </a:pPr>
            <a:r>
              <a:rPr lang="fr-FR" sz="2400" b="1" dirty="0">
                <a:solidFill>
                  <a:srgbClr val="FF0066"/>
                </a:solidFill>
                <a:cs typeface="Arial" panose="020B0604020202020204" pitchFamily="34" charset="0"/>
              </a:rPr>
              <a:t>Extinction partielle</a:t>
            </a:r>
          </a:p>
        </p:txBody>
      </p:sp>
      <p:sp>
        <p:nvSpPr>
          <p:cNvPr id="13" name="ZoneTexte 12"/>
          <p:cNvSpPr txBox="1"/>
          <p:nvPr/>
        </p:nvSpPr>
        <p:spPr>
          <a:xfrm>
            <a:off x="5175945" y="1090878"/>
            <a:ext cx="3411012" cy="830997"/>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solidFill>
                  <a:srgbClr val="FF0066"/>
                </a:solidFill>
                <a:cs typeface="Arial" panose="020B0604020202020204" pitchFamily="34" charset="0"/>
              </a:rPr>
              <a:t>Graduation du niveau d’éclairement</a:t>
            </a:r>
          </a:p>
        </p:txBody>
      </p:sp>
      <p:sp>
        <p:nvSpPr>
          <p:cNvPr id="14" name="ZoneTexte 13"/>
          <p:cNvSpPr txBox="1"/>
          <p:nvPr/>
        </p:nvSpPr>
        <p:spPr>
          <a:xfrm>
            <a:off x="8910064" y="1906487"/>
            <a:ext cx="2930970" cy="830997"/>
          </a:xfrm>
          <a:prstGeom prst="rect">
            <a:avLst/>
          </a:prstGeom>
          <a:noFill/>
        </p:spPr>
        <p:txBody>
          <a:bodyPr wrap="square" rtlCol="0">
            <a:spAutoFit/>
          </a:bodyPr>
          <a:lstStyle/>
          <a:p>
            <a:pPr marL="285750" indent="-285750">
              <a:buFont typeface="Arial" panose="020B0604020202020204" pitchFamily="34" charset="0"/>
              <a:buChar char="•"/>
            </a:pPr>
            <a:r>
              <a:rPr lang="fr-FR" sz="2400" b="1" dirty="0">
                <a:solidFill>
                  <a:srgbClr val="FF0066"/>
                </a:solidFill>
                <a:cs typeface="Arial" panose="020B0604020202020204" pitchFamily="34" charset="0"/>
              </a:rPr>
              <a:t>Détection de présence</a:t>
            </a:r>
          </a:p>
        </p:txBody>
      </p:sp>
      <p:pic>
        <p:nvPicPr>
          <p:cNvPr id="15"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944119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71" y="146213"/>
            <a:ext cx="11175999" cy="698621"/>
          </a:xfrm>
        </p:spPr>
        <p:txBody>
          <a:bodyPr>
            <a:normAutofit/>
          </a:bodyPr>
          <a:lstStyle/>
          <a:p>
            <a:pPr marL="361950" algn="l"/>
            <a:r>
              <a:rPr lang="fr-FR" sz="3600" dirty="0">
                <a:solidFill>
                  <a:srgbClr val="F9EE5A"/>
                </a:solidFill>
                <a:latin typeface="+mn-lt"/>
                <a:cs typeface="Arial" panose="020B0604020202020204" pitchFamily="34" charset="0"/>
              </a:rPr>
              <a:t>L’extinction de nuit – </a:t>
            </a:r>
            <a:r>
              <a:rPr lang="fr-FR" sz="3600" b="1" i="1" dirty="0">
                <a:solidFill>
                  <a:srgbClr val="F9EE5A"/>
                </a:solidFill>
                <a:latin typeface="+mn-lt"/>
                <a:cs typeface="Arial" panose="020B0604020202020204" pitchFamily="34" charset="0"/>
              </a:rPr>
              <a:t>Quel dispositif choisir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47" y="3629398"/>
            <a:ext cx="3208090" cy="1631861"/>
          </a:xfrm>
          <a:prstGeom prst="rect">
            <a:avLst/>
          </a:prstGeom>
        </p:spPr>
      </p:pic>
      <p:sp>
        <p:nvSpPr>
          <p:cNvPr id="12" name="Rectangle 11"/>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pic>
        <p:nvPicPr>
          <p:cNvPr id="7" name="Image 6"/>
          <p:cNvPicPr>
            <a:picLocks noChangeAspect="1"/>
          </p:cNvPicPr>
          <p:nvPr/>
        </p:nvPicPr>
        <p:blipFill>
          <a:blip r:embed="rId3"/>
          <a:stretch>
            <a:fillRect/>
          </a:stretch>
        </p:blipFill>
        <p:spPr>
          <a:xfrm>
            <a:off x="3619245" y="3450900"/>
            <a:ext cx="1896100" cy="2113573"/>
          </a:xfrm>
          <a:prstGeom prst="rect">
            <a:avLst/>
          </a:prstGeom>
        </p:spPr>
      </p:pic>
      <p:sp>
        <p:nvSpPr>
          <p:cNvPr id="21" name="ZoneTexte 20"/>
          <p:cNvSpPr txBox="1"/>
          <p:nvPr/>
        </p:nvSpPr>
        <p:spPr>
          <a:xfrm>
            <a:off x="1628779" y="5989257"/>
            <a:ext cx="3671354" cy="461665"/>
          </a:xfrm>
          <a:prstGeom prst="rect">
            <a:avLst/>
          </a:prstGeom>
          <a:solidFill>
            <a:srgbClr val="015A8F"/>
          </a:solidFill>
        </p:spPr>
        <p:txBody>
          <a:bodyPr wrap="square" rtlCol="0">
            <a:spAutoFit/>
          </a:bodyPr>
          <a:lstStyle/>
          <a:p>
            <a:r>
              <a:rPr lang="fr-FR" sz="2400" dirty="0">
                <a:solidFill>
                  <a:schemeClr val="bg1"/>
                </a:solidFill>
                <a:cs typeface="Arial" panose="020B0604020202020204" pitchFamily="34" charset="0"/>
              </a:rPr>
              <a:t>Max 500 €/horloge posée </a:t>
            </a:r>
          </a:p>
        </p:txBody>
      </p:sp>
      <p:pic>
        <p:nvPicPr>
          <p:cNvPr id="22" name="Image 21"/>
          <p:cNvPicPr>
            <a:picLocks noChangeAspect="1"/>
          </p:cNvPicPr>
          <p:nvPr/>
        </p:nvPicPr>
        <p:blipFill>
          <a:blip r:embed="rId4"/>
          <a:stretch>
            <a:fillRect/>
          </a:stretch>
        </p:blipFill>
        <p:spPr>
          <a:xfrm>
            <a:off x="492439" y="5840292"/>
            <a:ext cx="873068" cy="669468"/>
          </a:xfrm>
          <a:prstGeom prst="rect">
            <a:avLst/>
          </a:prstGeom>
        </p:spPr>
      </p:pic>
      <p:sp>
        <p:nvSpPr>
          <p:cNvPr id="23" name="ZoneTexte 22"/>
          <p:cNvSpPr txBox="1"/>
          <p:nvPr/>
        </p:nvSpPr>
        <p:spPr>
          <a:xfrm>
            <a:off x="6844075" y="1447914"/>
            <a:ext cx="5300231" cy="1754326"/>
          </a:xfrm>
          <a:prstGeom prst="rect">
            <a:avLst/>
          </a:prstGeom>
          <a:noFill/>
        </p:spPr>
        <p:txBody>
          <a:bodyPr wrap="square" rtlCol="0">
            <a:spAutoFit/>
          </a:bodyPr>
          <a:lstStyle/>
          <a:p>
            <a:r>
              <a:rPr lang="fr-FR" b="1" dirty="0"/>
              <a:t>Objets connectés</a:t>
            </a:r>
          </a:p>
          <a:p>
            <a:r>
              <a:rPr lang="fr-FR" dirty="0"/>
              <a:t>Plusieurs dispositifs permettent de gérer son parc EP via </a:t>
            </a:r>
            <a:r>
              <a:rPr lang="fr-FR" dirty="0" err="1"/>
              <a:t>SmartPhone</a:t>
            </a:r>
            <a:r>
              <a:rPr lang="fr-FR" dirty="0"/>
              <a:t>, plateforme Web, etc…</a:t>
            </a:r>
          </a:p>
          <a:p>
            <a:pPr marL="285750" indent="-285750">
              <a:buFont typeface="Wingdings" panose="05000000000000000000" pitchFamily="2" charset="2"/>
              <a:buChar char="Ø"/>
            </a:pPr>
            <a:r>
              <a:rPr lang="fr-FR" dirty="0"/>
              <a:t>Possibilité de </a:t>
            </a:r>
            <a:r>
              <a:rPr lang="fr-FR" dirty="0" err="1"/>
              <a:t>réallumage</a:t>
            </a:r>
            <a:r>
              <a:rPr lang="fr-FR" dirty="0"/>
              <a:t> forcé en cas de besoin</a:t>
            </a:r>
          </a:p>
          <a:p>
            <a:pPr marL="285750" indent="-285750">
              <a:buFont typeface="Wingdings" panose="05000000000000000000" pitchFamily="2" charset="2"/>
              <a:buChar char="Ø"/>
            </a:pPr>
            <a:r>
              <a:rPr lang="fr-FR" dirty="0"/>
              <a:t>Alertes en cas de dysfonctionnement (mails, SMS…)</a:t>
            </a:r>
          </a:p>
          <a:p>
            <a:pPr marL="285750" indent="-285750">
              <a:buFont typeface="Wingdings" panose="05000000000000000000" pitchFamily="2" charset="2"/>
              <a:buChar char="Ø"/>
            </a:pPr>
            <a:r>
              <a:rPr lang="fr-FR" dirty="0"/>
              <a:t>Télé-relevé des consommations</a:t>
            </a:r>
          </a:p>
        </p:txBody>
      </p:sp>
      <p:sp>
        <p:nvSpPr>
          <p:cNvPr id="24" name="ZoneTexte 23"/>
          <p:cNvSpPr txBox="1"/>
          <p:nvPr/>
        </p:nvSpPr>
        <p:spPr>
          <a:xfrm>
            <a:off x="7107093" y="1007513"/>
            <a:ext cx="4525176" cy="446276"/>
          </a:xfrm>
          <a:prstGeom prst="rect">
            <a:avLst/>
          </a:prstGeom>
          <a:noFill/>
        </p:spPr>
        <p:txBody>
          <a:bodyPr wrap="square" rtlCol="0">
            <a:spAutoFit/>
          </a:bodyPr>
          <a:lstStyle/>
          <a:p>
            <a:r>
              <a:rPr lang="fr-FR" sz="2300" b="1" dirty="0">
                <a:solidFill>
                  <a:srgbClr val="FF0066"/>
                </a:solidFill>
                <a:cs typeface="Arial" panose="020B0604020202020204" pitchFamily="34" charset="0"/>
              </a:rPr>
              <a:t>Pour aller plus loin…</a:t>
            </a:r>
          </a:p>
        </p:txBody>
      </p:sp>
      <p:pic>
        <p:nvPicPr>
          <p:cNvPr id="25" name="Image 24"/>
          <p:cNvPicPr>
            <a:picLocks noChangeAspect="1"/>
          </p:cNvPicPr>
          <p:nvPr/>
        </p:nvPicPr>
        <p:blipFill>
          <a:blip r:embed="rId4"/>
          <a:stretch>
            <a:fillRect/>
          </a:stretch>
        </p:blipFill>
        <p:spPr>
          <a:xfrm>
            <a:off x="6462122" y="3420720"/>
            <a:ext cx="873068" cy="669468"/>
          </a:xfrm>
          <a:prstGeom prst="rect">
            <a:avLst/>
          </a:prstGeom>
        </p:spPr>
      </p:pic>
      <p:sp>
        <p:nvSpPr>
          <p:cNvPr id="18" name="ZoneTexte 17"/>
          <p:cNvSpPr txBox="1"/>
          <p:nvPr/>
        </p:nvSpPr>
        <p:spPr>
          <a:xfrm>
            <a:off x="144888" y="1740985"/>
            <a:ext cx="5461073" cy="1477328"/>
          </a:xfrm>
          <a:prstGeom prst="rect">
            <a:avLst/>
          </a:prstGeom>
          <a:noFill/>
        </p:spPr>
        <p:txBody>
          <a:bodyPr wrap="square" rtlCol="0">
            <a:spAutoFit/>
          </a:bodyPr>
          <a:lstStyle/>
          <a:p>
            <a:r>
              <a:rPr lang="fr-FR" b="1" dirty="0"/>
              <a:t>Horloges astronomiques synchronisées (radio ou GPS)</a:t>
            </a:r>
            <a:r>
              <a:rPr lang="fr-FR" dirty="0"/>
              <a:t>.</a:t>
            </a:r>
          </a:p>
          <a:p>
            <a:r>
              <a:rPr lang="fr-FR" dirty="0"/>
              <a:t>Le parc EP s’allume et s’éteint aux horaires </a:t>
            </a:r>
            <a:r>
              <a:rPr lang="fr-FR" dirty="0" smtClean="0"/>
              <a:t>choisis</a:t>
            </a:r>
            <a:endParaRPr lang="fr-FR" dirty="0"/>
          </a:p>
          <a:p>
            <a:r>
              <a:rPr lang="fr-FR" dirty="0"/>
              <a:t>Ces horloges permettent d’éviter le décalage dans le temps de l’extinction et du </a:t>
            </a:r>
            <a:r>
              <a:rPr lang="fr-FR" dirty="0" err="1"/>
              <a:t>réallumage</a:t>
            </a:r>
            <a:r>
              <a:rPr lang="fr-FR" dirty="0"/>
              <a:t>.</a:t>
            </a:r>
          </a:p>
          <a:p>
            <a:endParaRPr lang="fr-FR" dirty="0"/>
          </a:p>
        </p:txBody>
      </p:sp>
      <p:pic>
        <p:nvPicPr>
          <p:cNvPr id="3" name="Image 2"/>
          <p:cNvPicPr>
            <a:picLocks noChangeAspect="1"/>
          </p:cNvPicPr>
          <p:nvPr/>
        </p:nvPicPr>
        <p:blipFill>
          <a:blip r:embed="rId5"/>
          <a:stretch>
            <a:fillRect/>
          </a:stretch>
        </p:blipFill>
        <p:spPr>
          <a:xfrm>
            <a:off x="5713254" y="1398048"/>
            <a:ext cx="1226072" cy="1754326"/>
          </a:xfrm>
          <a:prstGeom prst="rect">
            <a:avLst/>
          </a:prstGeom>
        </p:spPr>
      </p:pic>
      <p:sp>
        <p:nvSpPr>
          <p:cNvPr id="20" name="ZoneTexte 19"/>
          <p:cNvSpPr txBox="1"/>
          <p:nvPr/>
        </p:nvSpPr>
        <p:spPr>
          <a:xfrm>
            <a:off x="7416800" y="3307985"/>
            <a:ext cx="4588933" cy="1077218"/>
          </a:xfrm>
          <a:prstGeom prst="rect">
            <a:avLst/>
          </a:prstGeom>
          <a:solidFill>
            <a:srgbClr val="015A8F"/>
          </a:solidFill>
        </p:spPr>
        <p:txBody>
          <a:bodyPr wrap="square" rtlCol="0">
            <a:spAutoFit/>
          </a:bodyPr>
          <a:lstStyle/>
          <a:p>
            <a:r>
              <a:rPr lang="fr-FR" sz="2400" dirty="0">
                <a:solidFill>
                  <a:schemeClr val="bg1"/>
                </a:solidFill>
                <a:cs typeface="Arial" panose="020B0604020202020204" pitchFamily="34" charset="0"/>
              </a:rPr>
              <a:t>Max 500 €/horloge posée</a:t>
            </a:r>
          </a:p>
          <a:p>
            <a:r>
              <a:rPr lang="fr-FR" sz="2000" dirty="0">
                <a:solidFill>
                  <a:schemeClr val="bg1"/>
                </a:solidFill>
                <a:cs typeface="Arial" panose="020B0604020202020204" pitchFamily="34" charset="0"/>
              </a:rPr>
              <a:t>+ </a:t>
            </a:r>
            <a:r>
              <a:rPr lang="fr-FR" sz="2000" dirty="0" smtClean="0">
                <a:solidFill>
                  <a:schemeClr val="bg1"/>
                </a:solidFill>
                <a:cs typeface="Arial" panose="020B0604020202020204" pitchFamily="34" charset="0"/>
              </a:rPr>
              <a:t>36 €/an/horloge </a:t>
            </a:r>
            <a:r>
              <a:rPr lang="fr-FR" sz="2000" dirty="0">
                <a:solidFill>
                  <a:schemeClr val="bg1"/>
                </a:solidFill>
                <a:cs typeface="Arial" panose="020B0604020202020204" pitchFamily="34" charset="0"/>
              </a:rPr>
              <a:t>: opérateur + accès plateforme de commande EP </a:t>
            </a:r>
          </a:p>
        </p:txBody>
      </p:sp>
      <p:pic>
        <p:nvPicPr>
          <p:cNvPr id="26" name="Picture 2" descr="Mairie de Montaigut-Sur-Sa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699969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14120"/>
            <a:ext cx="11175999" cy="698621"/>
          </a:xfrm>
        </p:spPr>
        <p:txBody>
          <a:bodyPr>
            <a:normAutofit/>
          </a:bodyPr>
          <a:lstStyle/>
          <a:p>
            <a:pPr marL="361950" algn="l"/>
            <a:r>
              <a:rPr lang="fr-FR" sz="3600" b="1" i="1" dirty="0">
                <a:solidFill>
                  <a:srgbClr val="F9EE5A"/>
                </a:solidFill>
                <a:latin typeface="+mn-lt"/>
                <a:cs typeface="Arial" panose="020B0604020202020204" pitchFamily="34" charset="0"/>
              </a:rPr>
              <a:t>Responsabilité de la Commune</a:t>
            </a:r>
          </a:p>
        </p:txBody>
      </p:sp>
      <p:sp>
        <p:nvSpPr>
          <p:cNvPr id="3" name="Sous-titre 2"/>
          <p:cNvSpPr>
            <a:spLocks noGrp="1"/>
          </p:cNvSpPr>
          <p:nvPr>
            <p:ph type="subTitle" idx="1"/>
          </p:nvPr>
        </p:nvSpPr>
        <p:spPr>
          <a:xfrm>
            <a:off x="183779" y="5813481"/>
            <a:ext cx="11134235" cy="1199391"/>
          </a:xfrm>
        </p:spPr>
        <p:txBody>
          <a:bodyPr>
            <a:normAutofit/>
          </a:bodyPr>
          <a:lstStyle/>
          <a:p>
            <a:pPr algn="l"/>
            <a:r>
              <a:rPr lang="fr-FR" sz="2000" dirty="0"/>
              <a:t>Les lieux et les horaires d’éclairement sont mentionnés dans un</a:t>
            </a:r>
            <a:r>
              <a:rPr lang="fr-FR" sz="2000" dirty="0">
                <a:solidFill>
                  <a:srgbClr val="015A8F"/>
                </a:solidFill>
                <a:cs typeface="Arial" panose="020B0604020202020204" pitchFamily="34" charset="0"/>
              </a:rPr>
              <a:t> Arrêté </a:t>
            </a:r>
            <a:r>
              <a:rPr lang="fr-FR" sz="2000" dirty="0"/>
              <a:t>publié par affichage ou insertion au bulletin municipal transmis au contrôle de légalité (article L 2131-1 et -2 du Code Général des Collectivités Territoriales).</a:t>
            </a:r>
            <a:endParaRPr lang="fr-FR" sz="2000" dirty="0">
              <a:cs typeface="Arial" panose="020B0604020202020204" pitchFamily="34" charset="0"/>
            </a:endParaRPr>
          </a:p>
          <a:p>
            <a:pPr algn="l"/>
            <a:endParaRPr lang="fr-FR" sz="2000" dirty="0"/>
          </a:p>
          <a:p>
            <a:pPr algn="l"/>
            <a:endParaRPr lang="fr-FR" sz="2000" dirty="0"/>
          </a:p>
          <a:p>
            <a:pPr algn="l"/>
            <a:endParaRPr lang="fr-FR" sz="2000" dirty="0"/>
          </a:p>
          <a:p>
            <a:pPr algn="l"/>
            <a:endParaRPr lang="fr-FR" sz="2000" dirty="0"/>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9" name="Rectangle 8"/>
          <p:cNvSpPr/>
          <p:nvPr/>
        </p:nvSpPr>
        <p:spPr>
          <a:xfrm>
            <a:off x="642885" y="893980"/>
            <a:ext cx="10634716" cy="830997"/>
          </a:xfrm>
          <a:prstGeom prst="rect">
            <a:avLst/>
          </a:prstGeom>
        </p:spPr>
        <p:txBody>
          <a:bodyPr wrap="square">
            <a:spAutoFit/>
          </a:bodyPr>
          <a:lstStyle/>
          <a:p>
            <a:pPr algn="ctr">
              <a:spcBef>
                <a:spcPts val="600"/>
              </a:spcBef>
            </a:pPr>
            <a:r>
              <a:rPr lang="fr-FR" sz="2400" b="1" dirty="0">
                <a:solidFill>
                  <a:srgbClr val="015A8F"/>
                </a:solidFill>
                <a:cs typeface="Arial" panose="020B0604020202020204" pitchFamily="34" charset="0"/>
              </a:rPr>
              <a:t>La Commune ne peut être tenue pour responsable en cas de quelconque incident sur une voie non éclairée durant la période d’extinction.</a:t>
            </a:r>
            <a:endParaRPr lang="fr-FR" sz="2400" b="1" dirty="0"/>
          </a:p>
        </p:txBody>
      </p:sp>
      <p:sp>
        <p:nvSpPr>
          <p:cNvPr id="10" name="ZoneTexte 9"/>
          <p:cNvSpPr txBox="1"/>
          <p:nvPr/>
        </p:nvSpPr>
        <p:spPr>
          <a:xfrm>
            <a:off x="2283280" y="3545553"/>
            <a:ext cx="2582447" cy="461665"/>
          </a:xfrm>
          <a:prstGeom prst="rect">
            <a:avLst/>
          </a:prstGeom>
          <a:solidFill>
            <a:srgbClr val="015A8F"/>
          </a:solidFill>
        </p:spPr>
        <p:txBody>
          <a:bodyPr wrap="square" rtlCol="0">
            <a:spAutoFit/>
          </a:bodyPr>
          <a:lstStyle/>
          <a:p>
            <a:pPr algn="ctr"/>
            <a:r>
              <a:rPr lang="fr-FR" sz="2400" dirty="0" smtClean="0">
                <a:solidFill>
                  <a:schemeClr val="bg1"/>
                </a:solidFill>
                <a:cs typeface="Arial" panose="020B0604020202020204" pitchFamily="34" charset="0"/>
              </a:rPr>
              <a:t>Signalisation</a:t>
            </a:r>
            <a:endParaRPr lang="fr-FR" sz="2400" dirty="0">
              <a:solidFill>
                <a:schemeClr val="bg1"/>
              </a:solidFill>
              <a:cs typeface="Arial" panose="020B0604020202020204" pitchFamily="34" charset="0"/>
            </a:endParaRPr>
          </a:p>
        </p:txBody>
      </p:sp>
      <p:sp>
        <p:nvSpPr>
          <p:cNvPr id="11" name="ZoneTexte 10"/>
          <p:cNvSpPr txBox="1"/>
          <p:nvPr/>
        </p:nvSpPr>
        <p:spPr>
          <a:xfrm>
            <a:off x="183779" y="1745725"/>
            <a:ext cx="2995269" cy="461665"/>
          </a:xfrm>
          <a:prstGeom prst="rect">
            <a:avLst/>
          </a:prstGeom>
          <a:solidFill>
            <a:srgbClr val="015A8F"/>
          </a:solidFill>
        </p:spPr>
        <p:txBody>
          <a:bodyPr wrap="square" rtlCol="0">
            <a:spAutoFit/>
          </a:bodyPr>
          <a:lstStyle/>
          <a:p>
            <a:pPr algn="ctr"/>
            <a:r>
              <a:rPr lang="fr-FR" sz="2400" dirty="0">
                <a:solidFill>
                  <a:schemeClr val="bg1"/>
                </a:solidFill>
                <a:cs typeface="Arial" panose="020B0604020202020204" pitchFamily="34" charset="0"/>
              </a:rPr>
              <a:t>Délibération</a:t>
            </a:r>
          </a:p>
        </p:txBody>
      </p:sp>
      <p:sp>
        <p:nvSpPr>
          <p:cNvPr id="12" name="ZoneTexte 11"/>
          <p:cNvSpPr txBox="1"/>
          <p:nvPr/>
        </p:nvSpPr>
        <p:spPr>
          <a:xfrm>
            <a:off x="3643064" y="1738568"/>
            <a:ext cx="2582447" cy="461665"/>
          </a:xfrm>
          <a:prstGeom prst="rect">
            <a:avLst/>
          </a:prstGeom>
          <a:solidFill>
            <a:srgbClr val="015A8F"/>
          </a:solidFill>
        </p:spPr>
        <p:txBody>
          <a:bodyPr wrap="square" rtlCol="0">
            <a:spAutoFit/>
          </a:bodyPr>
          <a:lstStyle/>
          <a:p>
            <a:pPr algn="ctr"/>
            <a:r>
              <a:rPr lang="fr-FR" sz="2400" dirty="0">
                <a:solidFill>
                  <a:schemeClr val="bg1"/>
                </a:solidFill>
                <a:cs typeface="Arial" panose="020B0604020202020204" pitchFamily="34" charset="0"/>
              </a:rPr>
              <a:t>Arrêté(s)</a:t>
            </a:r>
          </a:p>
        </p:txBody>
      </p:sp>
      <p:pic>
        <p:nvPicPr>
          <p:cNvPr id="13" name="Image 12"/>
          <p:cNvPicPr>
            <a:picLocks noChangeAspect="1"/>
          </p:cNvPicPr>
          <p:nvPr/>
        </p:nvPicPr>
        <p:blipFill>
          <a:blip r:embed="rId2"/>
          <a:stretch>
            <a:fillRect/>
          </a:stretch>
        </p:blipFill>
        <p:spPr>
          <a:xfrm>
            <a:off x="873580" y="2391116"/>
            <a:ext cx="1409700" cy="1181100"/>
          </a:xfrm>
          <a:prstGeom prst="rect">
            <a:avLst/>
          </a:prstGeom>
        </p:spPr>
      </p:pic>
      <p:pic>
        <p:nvPicPr>
          <p:cNvPr id="14" name="Image 13"/>
          <p:cNvPicPr>
            <a:picLocks noChangeAspect="1"/>
          </p:cNvPicPr>
          <p:nvPr/>
        </p:nvPicPr>
        <p:blipFill>
          <a:blip r:embed="rId3"/>
          <a:stretch>
            <a:fillRect/>
          </a:stretch>
        </p:blipFill>
        <p:spPr>
          <a:xfrm>
            <a:off x="4296114" y="2394025"/>
            <a:ext cx="1276350" cy="1133475"/>
          </a:xfrm>
          <a:prstGeom prst="rect">
            <a:avLst/>
          </a:prstGeom>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l="12396" r="11354"/>
          <a:stretch/>
        </p:blipFill>
        <p:spPr>
          <a:xfrm>
            <a:off x="2796921" y="4294149"/>
            <a:ext cx="1499193" cy="1474616"/>
          </a:xfrm>
          <a:prstGeom prst="rect">
            <a:avLst/>
          </a:prstGeom>
        </p:spPr>
      </p:pic>
      <p:sp>
        <p:nvSpPr>
          <p:cNvPr id="17" name="ZoneTexte 16"/>
          <p:cNvSpPr txBox="1"/>
          <p:nvPr/>
        </p:nvSpPr>
        <p:spPr>
          <a:xfrm>
            <a:off x="7733522" y="2213824"/>
            <a:ext cx="2582447" cy="461665"/>
          </a:xfrm>
          <a:prstGeom prst="rect">
            <a:avLst/>
          </a:prstGeom>
          <a:solidFill>
            <a:srgbClr val="015A8F"/>
          </a:solidFill>
        </p:spPr>
        <p:txBody>
          <a:bodyPr wrap="square" rtlCol="0">
            <a:spAutoFit/>
          </a:bodyPr>
          <a:lstStyle/>
          <a:p>
            <a:pPr algn="ctr"/>
            <a:r>
              <a:rPr lang="fr-FR" sz="2400" dirty="0">
                <a:solidFill>
                  <a:schemeClr val="bg1"/>
                </a:solidFill>
                <a:cs typeface="Arial" panose="020B0604020202020204" pitchFamily="34" charset="0"/>
              </a:rPr>
              <a:t>Communication</a:t>
            </a:r>
          </a:p>
        </p:txBody>
      </p:sp>
      <p:sp>
        <p:nvSpPr>
          <p:cNvPr id="18" name="ZoneTexte 17"/>
          <p:cNvSpPr txBox="1"/>
          <p:nvPr/>
        </p:nvSpPr>
        <p:spPr>
          <a:xfrm>
            <a:off x="7733521" y="4046518"/>
            <a:ext cx="2582447" cy="461665"/>
          </a:xfrm>
          <a:prstGeom prst="rect">
            <a:avLst/>
          </a:prstGeom>
          <a:solidFill>
            <a:srgbClr val="015A8F"/>
          </a:solidFill>
        </p:spPr>
        <p:txBody>
          <a:bodyPr wrap="square" rtlCol="0">
            <a:spAutoFit/>
          </a:bodyPr>
          <a:lstStyle/>
          <a:p>
            <a:pPr algn="ctr"/>
            <a:r>
              <a:rPr lang="fr-FR" sz="2400" dirty="0" smtClean="0">
                <a:solidFill>
                  <a:schemeClr val="bg1"/>
                </a:solidFill>
                <a:cs typeface="Arial" panose="020B0604020202020204" pitchFamily="34" charset="0"/>
              </a:rPr>
              <a:t>Expérimentation</a:t>
            </a:r>
            <a:endParaRPr lang="fr-FR" sz="2400" dirty="0">
              <a:solidFill>
                <a:schemeClr val="bg1"/>
              </a:solidFill>
              <a:cs typeface="Arial" panose="020B0604020202020204" pitchFamily="34" charset="0"/>
            </a:endParaRPr>
          </a:p>
        </p:txBody>
      </p:sp>
      <p:pic>
        <p:nvPicPr>
          <p:cNvPr id="15" name="Image 14"/>
          <p:cNvPicPr>
            <a:picLocks noChangeAspect="1"/>
          </p:cNvPicPr>
          <p:nvPr/>
        </p:nvPicPr>
        <p:blipFill>
          <a:blip r:embed="rId5"/>
          <a:stretch>
            <a:fillRect/>
          </a:stretch>
        </p:blipFill>
        <p:spPr>
          <a:xfrm>
            <a:off x="8406445" y="2969858"/>
            <a:ext cx="1236594" cy="856104"/>
          </a:xfrm>
          <a:prstGeom prst="rect">
            <a:avLst/>
          </a:prstGeom>
        </p:spPr>
      </p:pic>
      <p:sp>
        <p:nvSpPr>
          <p:cNvPr id="19" name="ZoneTexte 18"/>
          <p:cNvSpPr txBox="1"/>
          <p:nvPr/>
        </p:nvSpPr>
        <p:spPr>
          <a:xfrm>
            <a:off x="7733520" y="4476654"/>
            <a:ext cx="2582447"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Fortement conseillée</a:t>
            </a:r>
            <a:endParaRPr lang="fr-FR" dirty="0"/>
          </a:p>
        </p:txBody>
      </p:sp>
      <p:sp>
        <p:nvSpPr>
          <p:cNvPr id="24" name="ZoneTexte 23"/>
          <p:cNvSpPr txBox="1"/>
          <p:nvPr/>
        </p:nvSpPr>
        <p:spPr>
          <a:xfrm>
            <a:off x="7733520" y="2647489"/>
            <a:ext cx="2582447"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Indispensable</a:t>
            </a:r>
            <a:endParaRPr lang="fr-FR" dirty="0"/>
          </a:p>
        </p:txBody>
      </p:sp>
      <p:pic>
        <p:nvPicPr>
          <p:cNvPr id="25" name="Image 24"/>
          <p:cNvPicPr>
            <a:picLocks noChangeAspect="1"/>
          </p:cNvPicPr>
          <p:nvPr/>
        </p:nvPicPr>
        <p:blipFill>
          <a:blip r:embed="rId6"/>
          <a:stretch>
            <a:fillRect/>
          </a:stretch>
        </p:blipFill>
        <p:spPr>
          <a:xfrm>
            <a:off x="8549270" y="4793457"/>
            <a:ext cx="950943" cy="895368"/>
          </a:xfrm>
          <a:prstGeom prst="rect">
            <a:avLst/>
          </a:prstGeom>
        </p:spPr>
      </p:pic>
      <p:sp>
        <p:nvSpPr>
          <p:cNvPr id="26" name="ZoneTexte 25"/>
          <p:cNvSpPr txBox="1"/>
          <p:nvPr/>
        </p:nvSpPr>
        <p:spPr>
          <a:xfrm>
            <a:off x="2351840" y="3971400"/>
            <a:ext cx="2582447"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Nécessaire</a:t>
            </a:r>
            <a:endParaRPr lang="fr-FR" dirty="0"/>
          </a:p>
        </p:txBody>
      </p:sp>
      <p:sp>
        <p:nvSpPr>
          <p:cNvPr id="27" name="ZoneTexte 26"/>
          <p:cNvSpPr txBox="1"/>
          <p:nvPr/>
        </p:nvSpPr>
        <p:spPr>
          <a:xfrm>
            <a:off x="170909" y="2166138"/>
            <a:ext cx="2582447"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Obligatoire</a:t>
            </a:r>
            <a:endParaRPr lang="fr-FR" dirty="0"/>
          </a:p>
        </p:txBody>
      </p:sp>
      <p:sp>
        <p:nvSpPr>
          <p:cNvPr id="28" name="ZoneTexte 27"/>
          <p:cNvSpPr txBox="1"/>
          <p:nvPr/>
        </p:nvSpPr>
        <p:spPr>
          <a:xfrm>
            <a:off x="3658183" y="2166138"/>
            <a:ext cx="2582447"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Obligatoire</a:t>
            </a:r>
            <a:endParaRPr lang="fr-FR" dirty="0"/>
          </a:p>
        </p:txBody>
      </p:sp>
      <p:pic>
        <p:nvPicPr>
          <p:cNvPr id="29"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154979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801429" y="3813204"/>
            <a:ext cx="2238375" cy="2667000"/>
          </a:xfrm>
          <a:prstGeom prst="rect">
            <a:avLst/>
          </a:prstGeom>
        </p:spPr>
      </p:pic>
      <p:sp>
        <p:nvSpPr>
          <p:cNvPr id="11" name="Rectangle 10"/>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71" y="146213"/>
            <a:ext cx="11175999" cy="698621"/>
          </a:xfrm>
        </p:spPr>
        <p:txBody>
          <a:bodyPr>
            <a:normAutofit/>
          </a:bodyPr>
          <a:lstStyle/>
          <a:p>
            <a:pPr marL="361950" algn="l"/>
            <a:r>
              <a:rPr lang="fr-FR" sz="3600" dirty="0">
                <a:solidFill>
                  <a:srgbClr val="F9EE5A"/>
                </a:solidFill>
                <a:latin typeface="+mn-lt"/>
                <a:cs typeface="Arial" panose="020B0604020202020204" pitchFamily="34" charset="0"/>
              </a:rPr>
              <a:t>L’extinction de nuit – </a:t>
            </a:r>
            <a:r>
              <a:rPr lang="fr-FR" sz="3600" b="1" i="1" dirty="0" smtClean="0">
                <a:solidFill>
                  <a:srgbClr val="F9EE5A"/>
                </a:solidFill>
                <a:latin typeface="+mn-lt"/>
                <a:cs typeface="Arial" panose="020B0604020202020204" pitchFamily="34" charset="0"/>
              </a:rPr>
              <a:t>Signalisation</a:t>
            </a:r>
            <a:endParaRPr lang="fr-FR" sz="3600" b="1" i="1" dirty="0">
              <a:solidFill>
                <a:srgbClr val="F9EE5A"/>
              </a:solidFill>
              <a:latin typeface="+mn-lt"/>
              <a:cs typeface="Arial" panose="020B0604020202020204" pitchFamily="34"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100" y="1905715"/>
            <a:ext cx="2805828" cy="1871834"/>
          </a:xfrm>
          <a:prstGeom prst="rect">
            <a:avLst/>
          </a:prstGeom>
        </p:spPr>
      </p:pic>
      <p:sp>
        <p:nvSpPr>
          <p:cNvPr id="12" name="Rectangle 11"/>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6" name="ZoneTexte 5"/>
          <p:cNvSpPr txBox="1"/>
          <p:nvPr/>
        </p:nvSpPr>
        <p:spPr>
          <a:xfrm>
            <a:off x="1609700" y="830164"/>
            <a:ext cx="9512187" cy="1138773"/>
          </a:xfrm>
          <a:prstGeom prst="rect">
            <a:avLst/>
          </a:prstGeom>
          <a:noFill/>
        </p:spPr>
        <p:txBody>
          <a:bodyPr wrap="square" rtlCol="0">
            <a:spAutoFit/>
          </a:bodyPr>
          <a:lstStyle/>
          <a:p>
            <a:r>
              <a:rPr lang="fr-FR" sz="2400" b="1" dirty="0" smtClean="0">
                <a:cs typeface="Arial" panose="020B0604020202020204" pitchFamily="34" charset="0"/>
              </a:rPr>
              <a:t>Signalisation </a:t>
            </a:r>
            <a:r>
              <a:rPr lang="fr-FR" sz="2800" b="1" dirty="0" smtClean="0">
                <a:cs typeface="Arial" panose="020B0604020202020204" pitchFamily="34" charset="0"/>
              </a:rPr>
              <a:t>INDISPENSABLE</a:t>
            </a:r>
          </a:p>
          <a:p>
            <a:pPr marL="285750" indent="-285750">
              <a:buFont typeface="Arial" panose="020B0604020202020204" pitchFamily="34" charset="0"/>
              <a:buChar char="•"/>
            </a:pPr>
            <a:r>
              <a:rPr lang="fr-FR" sz="2000" dirty="0" smtClean="0">
                <a:cs typeface="Arial" panose="020B0604020202020204" pitchFamily="34" charset="0"/>
              </a:rPr>
              <a:t>À chaque entrée de la Commune si l’ensemble de son territoire est concerné</a:t>
            </a:r>
          </a:p>
          <a:p>
            <a:pPr marL="285750" indent="-285750">
              <a:buFont typeface="Arial" panose="020B0604020202020204" pitchFamily="34" charset="0"/>
              <a:buChar char="•"/>
            </a:pPr>
            <a:r>
              <a:rPr lang="fr-FR" sz="2000" dirty="0" smtClean="0">
                <a:cs typeface="Arial" panose="020B0604020202020204" pitchFamily="34" charset="0"/>
              </a:rPr>
              <a:t>À l’entrée de chaque zone de la Commune où l’extinction est pratiquée</a:t>
            </a:r>
            <a:endParaRPr lang="fr-FR" sz="2000" dirty="0">
              <a:cs typeface="Arial" panose="020B0604020202020204" pitchFamily="34" charset="0"/>
            </a:endParaRPr>
          </a:p>
        </p:txBody>
      </p:sp>
      <p:pic>
        <p:nvPicPr>
          <p:cNvPr id="4" name="Image 3"/>
          <p:cNvPicPr>
            <a:picLocks noChangeAspect="1"/>
          </p:cNvPicPr>
          <p:nvPr/>
        </p:nvPicPr>
        <p:blipFill>
          <a:blip r:embed="rId5"/>
          <a:stretch>
            <a:fillRect/>
          </a:stretch>
        </p:blipFill>
        <p:spPr>
          <a:xfrm>
            <a:off x="6113638" y="2022540"/>
            <a:ext cx="5116311" cy="3837233"/>
          </a:xfrm>
          <a:prstGeom prst="rect">
            <a:avLst/>
          </a:prstGeom>
        </p:spPr>
      </p:pic>
      <p:pic>
        <p:nvPicPr>
          <p:cNvPr id="3" name="Image 2"/>
          <p:cNvPicPr>
            <a:picLocks noChangeAspect="1"/>
          </p:cNvPicPr>
          <p:nvPr/>
        </p:nvPicPr>
        <p:blipFill rotWithShape="1">
          <a:blip r:embed="rId6">
            <a:extLst>
              <a:ext uri="{28A0092B-C50C-407E-A947-70E740481C1C}">
                <a14:useLocalDpi xmlns:a14="http://schemas.microsoft.com/office/drawing/2010/main" val="0"/>
              </a:ext>
            </a:extLst>
          </a:blip>
          <a:srcRect l="26492" t="52362" r="27934" b="12859"/>
          <a:stretch/>
        </p:blipFill>
        <p:spPr>
          <a:xfrm>
            <a:off x="359173" y="2022541"/>
            <a:ext cx="2531064" cy="2575401"/>
          </a:xfrm>
          <a:prstGeom prst="rect">
            <a:avLst/>
          </a:prstGeom>
        </p:spPr>
      </p:pic>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26820" t="31839" r="25162" b="35705"/>
          <a:stretch/>
        </p:blipFill>
        <p:spPr>
          <a:xfrm>
            <a:off x="553789" y="4612612"/>
            <a:ext cx="2111822" cy="1903247"/>
          </a:xfrm>
          <a:prstGeom prst="rect">
            <a:avLst/>
          </a:prstGeom>
        </p:spPr>
      </p:pic>
      <p:sp>
        <p:nvSpPr>
          <p:cNvPr id="9" name="ZoneTexte 8"/>
          <p:cNvSpPr txBox="1"/>
          <p:nvPr/>
        </p:nvSpPr>
        <p:spPr>
          <a:xfrm>
            <a:off x="5334000" y="5978722"/>
            <a:ext cx="6798548" cy="369332"/>
          </a:xfrm>
          <a:prstGeom prst="rect">
            <a:avLst/>
          </a:prstGeom>
          <a:noFill/>
        </p:spPr>
        <p:txBody>
          <a:bodyPr wrap="square" rtlCol="0">
            <a:spAutoFit/>
          </a:bodyPr>
          <a:lstStyle/>
          <a:p>
            <a:r>
              <a:rPr lang="fr-FR" dirty="0"/>
              <a:t>Une signalisation particulière peut être prévue dans les zones à </a:t>
            </a:r>
            <a:r>
              <a:rPr lang="fr-FR" dirty="0" smtClean="0"/>
              <a:t>risque</a:t>
            </a:r>
            <a:endParaRPr lang="fr-FR" dirty="0"/>
          </a:p>
        </p:txBody>
      </p:sp>
      <p:pic>
        <p:nvPicPr>
          <p:cNvPr id="16" name="Picture 2" descr="Mairie de Montaigut-Sur-Sa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pied de page 12"/>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30586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219076" y="195991"/>
            <a:ext cx="9953625" cy="651323"/>
          </a:xfrm>
        </p:spPr>
        <p:txBody>
          <a:bodyPr>
            <a:normAutofit/>
          </a:bodyPr>
          <a:lstStyle/>
          <a:p>
            <a:pPr marL="361950" algn="l"/>
            <a:r>
              <a:rPr lang="fr-FR" sz="3600" dirty="0" smtClean="0">
                <a:solidFill>
                  <a:srgbClr val="F9EE5A"/>
                </a:solidFill>
                <a:latin typeface="+mn-lt"/>
                <a:cs typeface="Arial" panose="020B0604020202020204" pitchFamily="34" charset="0"/>
              </a:rPr>
              <a:t>Agenda</a:t>
            </a:r>
            <a:endParaRPr lang="fr-FR" sz="3600" b="1" i="1" dirty="0">
              <a:solidFill>
                <a:srgbClr val="F9EE5A"/>
              </a:solidFill>
              <a:latin typeface="+mn-lt"/>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graphicFrame>
        <p:nvGraphicFramePr>
          <p:cNvPr id="13" name="Diagramme 12"/>
          <p:cNvGraphicFramePr/>
          <p:nvPr>
            <p:extLst>
              <p:ext uri="{D42A27DB-BD31-4B8C-83A1-F6EECF244321}">
                <p14:modId xmlns:p14="http://schemas.microsoft.com/office/powerpoint/2010/main" val="4102421342"/>
              </p:ext>
            </p:extLst>
          </p:nvPr>
        </p:nvGraphicFramePr>
        <p:xfrm>
          <a:off x="3949700" y="1314056"/>
          <a:ext cx="6601254" cy="482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84" y="1320800"/>
            <a:ext cx="3378563" cy="478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47869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b="1" i="1" dirty="0" smtClean="0">
                <a:solidFill>
                  <a:srgbClr val="F9EE5A"/>
                </a:solidFill>
                <a:latin typeface="+mn-lt"/>
                <a:cs typeface="Arial" panose="020B0604020202020204" pitchFamily="34" charset="0"/>
              </a:rPr>
              <a:t>Insécurité : contre les a priori</a:t>
            </a:r>
            <a:endParaRPr lang="fr-FR" sz="3600" b="1" i="1" dirty="0">
              <a:solidFill>
                <a:srgbClr val="F9EE5A"/>
              </a:solidFill>
              <a:latin typeface="+mn-lt"/>
              <a:cs typeface="Arial" panose="020B0604020202020204" pitchFamily="34" charset="0"/>
            </a:endParaRPr>
          </a:p>
        </p:txBody>
      </p:sp>
      <p:sp>
        <p:nvSpPr>
          <p:cNvPr id="3" name="Sous-titre 2"/>
          <p:cNvSpPr>
            <a:spLocks noGrp="1"/>
          </p:cNvSpPr>
          <p:nvPr>
            <p:ph type="subTitle" idx="1"/>
          </p:nvPr>
        </p:nvSpPr>
        <p:spPr>
          <a:xfrm>
            <a:off x="257907" y="1367692"/>
            <a:ext cx="11512061" cy="5033108"/>
          </a:xfrm>
        </p:spPr>
        <p:txBody>
          <a:bodyPr>
            <a:normAutofit/>
          </a:bodyPr>
          <a:lstStyle/>
          <a:p>
            <a:pPr algn="l"/>
            <a:endParaRPr lang="fr-FR" dirty="0"/>
          </a:p>
          <a:p>
            <a:pPr algn="l"/>
            <a:endParaRPr lang="fr-FR" dirty="0"/>
          </a:p>
          <a:p>
            <a:pPr algn="l"/>
            <a:endParaRPr lang="fr-FR" dirty="0"/>
          </a:p>
          <a:p>
            <a:pPr algn="l"/>
            <a:endParaRPr lang="fr-FR" dirty="0"/>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9" name="ZoneTexte 8"/>
          <p:cNvSpPr txBox="1"/>
          <p:nvPr/>
        </p:nvSpPr>
        <p:spPr>
          <a:xfrm>
            <a:off x="1397325" y="1147142"/>
            <a:ext cx="4152502" cy="3416320"/>
          </a:xfrm>
          <a:prstGeom prst="rect">
            <a:avLst/>
          </a:prstGeom>
          <a:noFill/>
        </p:spPr>
        <p:txBody>
          <a:bodyPr wrap="square" rtlCol="0">
            <a:spAutoFit/>
          </a:bodyPr>
          <a:lstStyle/>
          <a:p>
            <a:pPr algn="just"/>
            <a:r>
              <a:rPr lang="fr-FR" sz="2800" b="1" dirty="0">
                <a:cs typeface="Arial" panose="020B0604020202020204" pitchFamily="34" charset="0"/>
              </a:rPr>
              <a:t>	</a:t>
            </a:r>
            <a:r>
              <a:rPr lang="fr-FR" sz="3200" b="1" u="sng" dirty="0">
                <a:cs typeface="Arial" panose="020B0604020202020204" pitchFamily="34" charset="0"/>
              </a:rPr>
              <a:t>Routière</a:t>
            </a:r>
          </a:p>
          <a:p>
            <a:pPr algn="just"/>
            <a:endParaRPr lang="fr-FR" sz="2200" b="1" dirty="0">
              <a:cs typeface="Arial" panose="020B0604020202020204" pitchFamily="34" charset="0"/>
            </a:endParaRPr>
          </a:p>
          <a:p>
            <a:pPr algn="just"/>
            <a:r>
              <a:rPr lang="fr-FR" sz="2400" b="1" dirty="0">
                <a:cs typeface="Arial" panose="020B0604020202020204" pitchFamily="34" charset="0"/>
              </a:rPr>
              <a:t>R</a:t>
            </a:r>
            <a:r>
              <a:rPr lang="fr-FR" sz="2400" dirty="0">
                <a:cs typeface="Arial" panose="020B0604020202020204" pitchFamily="34" charset="0"/>
              </a:rPr>
              <a:t>alentissement naturel</a:t>
            </a:r>
          </a:p>
          <a:p>
            <a:pPr algn="just"/>
            <a:r>
              <a:rPr lang="fr-FR" sz="2400" b="1" dirty="0">
                <a:cs typeface="Arial" panose="020B0604020202020204" pitchFamily="34" charset="0"/>
              </a:rPr>
              <a:t>R</a:t>
            </a:r>
            <a:r>
              <a:rPr lang="fr-FR" sz="2400" dirty="0">
                <a:cs typeface="Arial" panose="020B0604020202020204" pitchFamily="34" charset="0"/>
              </a:rPr>
              <a:t>éduction accidentologie</a:t>
            </a:r>
          </a:p>
          <a:p>
            <a:pPr algn="just"/>
            <a:r>
              <a:rPr lang="fr-FR" sz="2400" b="1" dirty="0">
                <a:cs typeface="Arial" panose="020B0604020202020204" pitchFamily="34" charset="0"/>
              </a:rPr>
              <a:t>M</a:t>
            </a:r>
            <a:r>
              <a:rPr lang="fr-FR" sz="2400" dirty="0">
                <a:cs typeface="Arial" panose="020B0604020202020204" pitchFamily="34" charset="0"/>
              </a:rPr>
              <a:t>eilleure visibilité des autres      véhicules</a:t>
            </a:r>
          </a:p>
          <a:p>
            <a:pPr algn="just"/>
            <a:endParaRPr lang="fr-FR" sz="2200" dirty="0">
              <a:cs typeface="Arial" panose="020B0604020202020204" pitchFamily="34" charset="0"/>
            </a:endParaRPr>
          </a:p>
          <a:p>
            <a:pPr algn="just"/>
            <a:endParaRPr lang="fr-FR" sz="2200" dirty="0">
              <a:cs typeface="Arial" panose="020B0604020202020204" pitchFamily="34" charset="0"/>
            </a:endParaRPr>
          </a:p>
          <a:p>
            <a:pPr algn="just"/>
            <a:endParaRPr lang="fr-FR" sz="2200" dirty="0">
              <a:cs typeface="Arial" panose="020B0604020202020204" pitchFamily="34" charset="0"/>
            </a:endParaRPr>
          </a:p>
        </p:txBody>
      </p:sp>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27031" t="17222" r="36094" b="26111"/>
          <a:stretch/>
        </p:blipFill>
        <p:spPr>
          <a:xfrm>
            <a:off x="1521535" y="1120183"/>
            <a:ext cx="727262" cy="628650"/>
          </a:xfrm>
          <a:prstGeom prst="rect">
            <a:avLst/>
          </a:prstGeom>
        </p:spPr>
      </p:pic>
      <p:pic>
        <p:nvPicPr>
          <p:cNvPr id="18" name="Image 17"/>
          <p:cNvPicPr>
            <a:picLocks noChangeAspect="1"/>
          </p:cNvPicPr>
          <p:nvPr/>
        </p:nvPicPr>
        <p:blipFill rotWithShape="1">
          <a:blip r:embed="rId4">
            <a:extLst>
              <a:ext uri="{28A0092B-C50C-407E-A947-70E740481C1C}">
                <a14:useLocalDpi xmlns:a14="http://schemas.microsoft.com/office/drawing/2010/main" val="0"/>
              </a:ext>
            </a:extLst>
          </a:blip>
          <a:srcRect l="30286" t="5918" r="52893" b="70817"/>
          <a:stretch/>
        </p:blipFill>
        <p:spPr>
          <a:xfrm>
            <a:off x="6722191" y="2863654"/>
            <a:ext cx="899407" cy="870763"/>
          </a:xfrm>
          <a:prstGeom prst="rect">
            <a:avLst/>
          </a:prstGeom>
        </p:spPr>
      </p:pic>
      <p:sp>
        <p:nvSpPr>
          <p:cNvPr id="19" name="Flèche vers le bas 18"/>
          <p:cNvSpPr/>
          <p:nvPr/>
        </p:nvSpPr>
        <p:spPr>
          <a:xfrm rot="19297243">
            <a:off x="6537736" y="3823644"/>
            <a:ext cx="785870" cy="1696651"/>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833222" y="3025042"/>
            <a:ext cx="5956357" cy="2739211"/>
          </a:xfrm>
          <a:prstGeom prst="rect">
            <a:avLst/>
          </a:prstGeom>
          <a:noFill/>
        </p:spPr>
        <p:txBody>
          <a:bodyPr wrap="square" rtlCol="0">
            <a:spAutoFit/>
          </a:bodyPr>
          <a:lstStyle/>
          <a:p>
            <a:pPr algn="just"/>
            <a:r>
              <a:rPr lang="fr-FR" b="1" dirty="0">
                <a:cs typeface="Arial" panose="020B0604020202020204" pitchFamily="34" charset="0"/>
              </a:rPr>
              <a:t>	  	  </a:t>
            </a:r>
            <a:r>
              <a:rPr lang="fr-FR" sz="3200" b="1" u="sng" dirty="0">
                <a:cs typeface="Arial" panose="020B0604020202020204" pitchFamily="34" charset="0"/>
              </a:rPr>
              <a:t>Délinquance</a:t>
            </a:r>
          </a:p>
          <a:p>
            <a:pPr algn="just"/>
            <a:endParaRPr lang="fr-FR" sz="2000" b="1" dirty="0">
              <a:cs typeface="Arial" panose="020B0604020202020204" pitchFamily="34" charset="0"/>
            </a:endParaRPr>
          </a:p>
          <a:p>
            <a:pPr algn="just"/>
            <a:r>
              <a:rPr lang="fr-FR" b="1" dirty="0">
                <a:cs typeface="Arial" panose="020B0604020202020204" pitchFamily="34" charset="0"/>
              </a:rPr>
              <a:t>		</a:t>
            </a:r>
            <a:r>
              <a:rPr lang="fr-FR" sz="2400" b="1" dirty="0" smtClean="0">
                <a:cs typeface="Arial" panose="020B0604020202020204" pitchFamily="34" charset="0"/>
              </a:rPr>
              <a:t>R</a:t>
            </a:r>
            <a:r>
              <a:rPr lang="fr-FR" sz="2400" dirty="0" smtClean="0">
                <a:cs typeface="Arial" panose="020B0604020202020204" pitchFamily="34" charset="0"/>
              </a:rPr>
              <a:t>assemblements </a:t>
            </a:r>
            <a:r>
              <a:rPr lang="fr-FR" sz="2400" dirty="0">
                <a:cs typeface="Arial" panose="020B0604020202020204" pitchFamily="34" charset="0"/>
              </a:rPr>
              <a:t>nocturnes</a:t>
            </a:r>
          </a:p>
          <a:p>
            <a:pPr algn="just"/>
            <a:r>
              <a:rPr lang="fr-FR" sz="2400" dirty="0">
                <a:cs typeface="Arial" panose="020B0604020202020204" pitchFamily="34" charset="0"/>
              </a:rPr>
              <a:t>		</a:t>
            </a:r>
            <a:r>
              <a:rPr lang="fr-FR" sz="2400" b="1" dirty="0">
                <a:cs typeface="Arial" panose="020B0604020202020204" pitchFamily="34" charset="0"/>
              </a:rPr>
              <a:t>N</a:t>
            </a:r>
            <a:r>
              <a:rPr lang="fr-FR" sz="2400" dirty="0">
                <a:cs typeface="Arial" panose="020B0604020202020204" pitchFamily="34" charset="0"/>
              </a:rPr>
              <a:t>uisances sonores</a:t>
            </a:r>
          </a:p>
          <a:p>
            <a:pPr algn="just"/>
            <a:r>
              <a:rPr lang="fr-FR" sz="2400" dirty="0">
                <a:cs typeface="Arial" panose="020B0604020202020204" pitchFamily="34" charset="0"/>
              </a:rPr>
              <a:t>		</a:t>
            </a:r>
            <a:r>
              <a:rPr lang="fr-FR" sz="2400" b="1" dirty="0">
                <a:cs typeface="Arial" panose="020B0604020202020204" pitchFamily="34" charset="0"/>
              </a:rPr>
              <a:t>T</a:t>
            </a:r>
            <a:r>
              <a:rPr lang="fr-FR" sz="2400" dirty="0">
                <a:cs typeface="Arial" panose="020B0604020202020204" pitchFamily="34" charset="0"/>
              </a:rPr>
              <a:t>rafics</a:t>
            </a:r>
          </a:p>
          <a:p>
            <a:pPr algn="just"/>
            <a:r>
              <a:rPr lang="fr-FR" sz="2400" dirty="0">
                <a:cs typeface="Arial" panose="020B0604020202020204" pitchFamily="34" charset="0"/>
              </a:rPr>
              <a:t>		</a:t>
            </a:r>
            <a:r>
              <a:rPr lang="fr-FR" sz="2400" b="1" dirty="0">
                <a:cs typeface="Arial" panose="020B0604020202020204" pitchFamily="34" charset="0"/>
              </a:rPr>
              <a:t>C</a:t>
            </a:r>
            <a:r>
              <a:rPr lang="fr-FR" sz="2400" dirty="0">
                <a:cs typeface="Arial" panose="020B0604020202020204" pitchFamily="34" charset="0"/>
              </a:rPr>
              <a:t>ambriolages</a:t>
            </a:r>
          </a:p>
          <a:p>
            <a:pPr algn="just"/>
            <a:r>
              <a:rPr lang="fr-FR" sz="2400" dirty="0">
                <a:cs typeface="Arial" panose="020B0604020202020204" pitchFamily="34" charset="0"/>
              </a:rPr>
              <a:t>		</a:t>
            </a:r>
            <a:r>
              <a:rPr lang="fr-FR" sz="2400" b="1" dirty="0">
                <a:cs typeface="Arial" panose="020B0604020202020204" pitchFamily="34" charset="0"/>
              </a:rPr>
              <a:t>A</a:t>
            </a:r>
            <a:r>
              <a:rPr lang="fr-FR" sz="2400" dirty="0">
                <a:cs typeface="Arial" panose="020B0604020202020204" pitchFamily="34" charset="0"/>
              </a:rPr>
              <a:t>gressions</a:t>
            </a:r>
          </a:p>
        </p:txBody>
      </p:sp>
      <p:sp>
        <p:nvSpPr>
          <p:cNvPr id="24" name="Plus 23"/>
          <p:cNvSpPr/>
          <p:nvPr/>
        </p:nvSpPr>
        <p:spPr>
          <a:xfrm>
            <a:off x="28564" y="2039887"/>
            <a:ext cx="1368761" cy="12591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170" y="1047787"/>
            <a:ext cx="2964780" cy="1660277"/>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9544" y="1050714"/>
            <a:ext cx="2752725" cy="1657350"/>
          </a:xfrm>
          <a:prstGeom prst="rect">
            <a:avLst/>
          </a:prstGeom>
        </p:spPr>
      </p:pic>
      <p:pic>
        <p:nvPicPr>
          <p:cNvPr id="10" name="Image 9"/>
          <p:cNvPicPr>
            <a:picLocks noChangeAspect="1"/>
          </p:cNvPicPr>
          <p:nvPr/>
        </p:nvPicPr>
        <p:blipFill>
          <a:blip r:embed="rId7"/>
          <a:stretch>
            <a:fillRect/>
          </a:stretch>
        </p:blipFill>
        <p:spPr>
          <a:xfrm>
            <a:off x="1173960" y="3596871"/>
            <a:ext cx="4599231" cy="3120907"/>
          </a:xfrm>
          <a:prstGeom prst="rect">
            <a:avLst/>
          </a:prstGeom>
        </p:spPr>
      </p:pic>
      <p:pic>
        <p:nvPicPr>
          <p:cNvPr id="20" name="Picture 2" descr="Mairie de Montaigut-Sur-Sa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403805" y="5764253"/>
            <a:ext cx="6021007" cy="400110"/>
          </a:xfrm>
          <a:prstGeom prst="rect">
            <a:avLst/>
          </a:prstGeom>
        </p:spPr>
        <p:txBody>
          <a:bodyPr wrap="none">
            <a:spAutoFit/>
          </a:bodyPr>
          <a:lstStyle/>
          <a:p>
            <a:r>
              <a:rPr lang="fr-FR" sz="2000" dirty="0">
                <a:solidFill>
                  <a:srgbClr val="C00000"/>
                </a:solidFill>
                <a:cs typeface="Arial" panose="020B0604020202020204" pitchFamily="34" charset="0"/>
              </a:rPr>
              <a:t>Près de 80% des vols et agressions ont lieu en plein jour.</a:t>
            </a:r>
          </a:p>
        </p:txBody>
      </p:sp>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37032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latin typeface="Arial Narrow" pitchFamily="34" charset="0"/>
              </a:rPr>
              <a:t>   </a:t>
            </a:r>
          </a:p>
        </p:txBody>
      </p:sp>
      <p:sp>
        <p:nvSpPr>
          <p:cNvPr id="2" name="Titre 1"/>
          <p:cNvSpPr>
            <a:spLocks noGrp="1"/>
          </p:cNvSpPr>
          <p:nvPr>
            <p:ph type="ctrTitle"/>
          </p:nvPr>
        </p:nvSpPr>
        <p:spPr>
          <a:xfrm>
            <a:off x="-219076" y="195991"/>
            <a:ext cx="9953625" cy="651323"/>
          </a:xfrm>
        </p:spPr>
        <p:txBody>
          <a:bodyPr>
            <a:normAutofit/>
          </a:bodyPr>
          <a:lstStyle/>
          <a:p>
            <a:pPr marL="361950" algn="l"/>
            <a:r>
              <a:rPr lang="fr-FR" sz="3600" dirty="0" smtClean="0">
                <a:solidFill>
                  <a:srgbClr val="F9EE5A"/>
                </a:solidFill>
                <a:latin typeface="Arial" panose="020B0604020202020204" pitchFamily="34" charset="0"/>
                <a:cs typeface="Arial" panose="020B0604020202020204" pitchFamily="34" charset="0"/>
              </a:rPr>
              <a:t>Agenda</a:t>
            </a:r>
            <a:endParaRPr lang="fr-FR" sz="3600" b="1" i="1" dirty="0">
              <a:solidFill>
                <a:srgbClr val="F9EE5A"/>
              </a:solidFill>
              <a:latin typeface="Arial" panose="020B0604020202020204" pitchFamily="34" charset="0"/>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latin typeface="Arial Narrow" pitchFamily="34" charset="0"/>
            </a:endParaRPr>
          </a:p>
        </p:txBody>
      </p:sp>
      <p:graphicFrame>
        <p:nvGraphicFramePr>
          <p:cNvPr id="13" name="Diagramme 12"/>
          <p:cNvGraphicFramePr/>
          <p:nvPr>
            <p:extLst>
              <p:ext uri="{D42A27DB-BD31-4B8C-83A1-F6EECF244321}">
                <p14:modId xmlns:p14="http://schemas.microsoft.com/office/powerpoint/2010/main" val="1397635112"/>
              </p:ext>
            </p:extLst>
          </p:nvPr>
        </p:nvGraphicFramePr>
        <p:xfrm>
          <a:off x="4152900" y="1314056"/>
          <a:ext cx="7848600" cy="482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984" y="1108808"/>
            <a:ext cx="3823580" cy="541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429214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smtClean="0">
                <a:solidFill>
                  <a:srgbClr val="F9EE5A"/>
                </a:solidFill>
                <a:latin typeface="+mn-lt"/>
                <a:cs typeface="Arial" panose="020B0604020202020204" pitchFamily="34" charset="0"/>
              </a:rPr>
              <a:t>EP : Situation actuelle à Montaigut</a:t>
            </a:r>
            <a:endParaRPr lang="fr-FR" sz="3600" b="1" i="1" dirty="0">
              <a:solidFill>
                <a:srgbClr val="F9EE5A"/>
              </a:solidFill>
              <a:latin typeface="+mn-lt"/>
              <a:cs typeface="Arial" panose="020B0604020202020204" pitchFamily="34" charset="0"/>
            </a:endParaRP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latin typeface="Arial Narrow" pitchFamily="34" charset="0"/>
            </a:endParaRPr>
          </a:p>
        </p:txBody>
      </p:sp>
      <p:pic>
        <p:nvPicPr>
          <p:cNvPr id="2064" name="Picture 16" descr="Street Light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29" y="1704454"/>
            <a:ext cx="791846" cy="79184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996003" y="830163"/>
            <a:ext cx="11009496" cy="5539978"/>
          </a:xfrm>
          <a:prstGeom prst="rect">
            <a:avLst/>
          </a:prstGeom>
          <a:noFill/>
        </p:spPr>
        <p:txBody>
          <a:bodyPr wrap="square" rtlCol="0">
            <a:spAutoFit/>
          </a:bodyPr>
          <a:lstStyle/>
          <a:p>
            <a:pPr marL="360000">
              <a:lnSpc>
                <a:spcPct val="150000"/>
              </a:lnSpc>
            </a:pPr>
            <a:r>
              <a:rPr lang="fr-FR" sz="2400" b="1" dirty="0">
                <a:cs typeface="Arial" panose="020B0604020202020204" pitchFamily="34" charset="0"/>
                <a:sym typeface="Wingdings" panose="05000000000000000000" pitchFamily="2" charset="2"/>
              </a:rPr>
              <a:t>35 armoires </a:t>
            </a:r>
            <a:r>
              <a:rPr lang="fr-FR" sz="2400" b="1" dirty="0" smtClean="0">
                <a:cs typeface="Arial" panose="020B0604020202020204" pitchFamily="34" charset="0"/>
                <a:sym typeface="Wingdings" panose="05000000000000000000" pitchFamily="2" charset="2"/>
              </a:rPr>
              <a:t>électriques </a:t>
            </a:r>
            <a:r>
              <a:rPr lang="fr-FR" sz="2000" dirty="0" smtClean="0">
                <a:cs typeface="Arial" panose="020B0604020202020204" pitchFamily="34" charset="0"/>
                <a:sym typeface="Wingdings" panose="05000000000000000000" pitchFamily="2" charset="2"/>
              </a:rPr>
              <a:t>partiellement équipés d’horloges</a:t>
            </a:r>
            <a:endParaRPr lang="fr-FR" sz="2400" dirty="0" smtClean="0">
              <a:cs typeface="Arial" panose="020B0604020202020204" pitchFamily="34" charset="0"/>
              <a:sym typeface="Wingdings" panose="05000000000000000000" pitchFamily="2" charset="2"/>
            </a:endParaRPr>
          </a:p>
          <a:p>
            <a:pPr marL="360000">
              <a:lnSpc>
                <a:spcPct val="150000"/>
              </a:lnSpc>
            </a:pPr>
            <a:r>
              <a:rPr lang="fr-FR" sz="2400" b="1" dirty="0" smtClean="0">
                <a:cs typeface="Arial" panose="020B0604020202020204" pitchFamily="34" charset="0"/>
              </a:rPr>
              <a:t>372 points lumineux</a:t>
            </a:r>
          </a:p>
          <a:p>
            <a:pPr marL="1160100" lvl="1" indent="-342900">
              <a:buFont typeface="Wingdings" panose="05000000000000000000" pitchFamily="2" charset="2"/>
              <a:buChar char="ü"/>
            </a:pPr>
            <a:r>
              <a:rPr lang="fr-FR" sz="2000" b="1" dirty="0" smtClean="0">
                <a:cs typeface="Arial" panose="020B0604020202020204" pitchFamily="34" charset="0"/>
              </a:rPr>
              <a:t>Allumés toute la nuit </a:t>
            </a:r>
            <a:r>
              <a:rPr lang="fr-FR" sz="2000" dirty="0" smtClean="0">
                <a:cs typeface="Arial" panose="020B0604020202020204" pitchFamily="34" charset="0"/>
                <a:sym typeface="Wingdings" panose="05000000000000000000" pitchFamily="2" charset="2"/>
              </a:rPr>
              <a:t> 4200h / an</a:t>
            </a:r>
          </a:p>
          <a:p>
            <a:pPr marL="1160100" lvl="1" indent="-342900">
              <a:buFont typeface="Wingdings" panose="05000000000000000000" pitchFamily="2" charset="2"/>
              <a:buChar char="ü"/>
            </a:pPr>
            <a:r>
              <a:rPr lang="fr-FR" sz="2000" b="1" dirty="0" smtClean="0">
                <a:cs typeface="Arial" panose="020B0604020202020204" pitchFamily="34" charset="0"/>
                <a:sym typeface="Wingdings" panose="05000000000000000000" pitchFamily="2" charset="2"/>
              </a:rPr>
              <a:t>Technologies diverses : </a:t>
            </a:r>
            <a:r>
              <a:rPr lang="fr-FR" sz="2000" dirty="0" smtClean="0">
                <a:cs typeface="Arial" panose="020B0604020202020204" pitchFamily="34" charset="0"/>
                <a:sym typeface="Wingdings" panose="05000000000000000000" pitchFamily="2" charset="2"/>
              </a:rPr>
              <a:t>LED, Sodium…</a:t>
            </a:r>
          </a:p>
          <a:p>
            <a:pPr marL="1160100" lvl="1" indent="-342900">
              <a:buFont typeface="Wingdings" panose="05000000000000000000" pitchFamily="2" charset="2"/>
              <a:buChar char="ü"/>
            </a:pPr>
            <a:r>
              <a:rPr lang="fr-FR" sz="2000" b="1" dirty="0">
                <a:cs typeface="Arial" panose="020B0604020202020204" pitchFamily="34" charset="0"/>
                <a:sym typeface="Wingdings" panose="05000000000000000000" pitchFamily="2" charset="2"/>
              </a:rPr>
              <a:t>E</a:t>
            </a:r>
            <a:r>
              <a:rPr lang="fr-FR" sz="2000" b="1" dirty="0" smtClean="0">
                <a:cs typeface="Arial" panose="020B0604020202020204" pitchFamily="34" charset="0"/>
                <a:sym typeface="Wingdings" panose="05000000000000000000" pitchFamily="2" charset="2"/>
              </a:rPr>
              <a:t>clairages intrusifs</a:t>
            </a:r>
          </a:p>
          <a:p>
            <a:pPr marL="360000">
              <a:lnSpc>
                <a:spcPct val="150000"/>
              </a:lnSpc>
            </a:pPr>
            <a:r>
              <a:rPr lang="fr-FR" sz="2400" b="1" dirty="0" smtClean="0">
                <a:cs typeface="Arial" panose="020B0604020202020204" pitchFamily="34" charset="0"/>
                <a:sym typeface="Wingdings" panose="05000000000000000000" pitchFamily="2" charset="2"/>
              </a:rPr>
              <a:t>Pas de commerce / professionnel de nuit</a:t>
            </a:r>
          </a:p>
          <a:p>
            <a:pPr marL="360000">
              <a:lnSpc>
                <a:spcPct val="150000"/>
              </a:lnSpc>
            </a:pPr>
            <a:r>
              <a:rPr lang="fr-FR" sz="2400" b="1" dirty="0" smtClean="0">
                <a:cs typeface="Arial" panose="020B0604020202020204" pitchFamily="34" charset="0"/>
                <a:sym typeface="Wingdings" panose="05000000000000000000" pitchFamily="2" charset="2"/>
              </a:rPr>
              <a:t>Circulation de nuit :</a:t>
            </a:r>
          </a:p>
          <a:p>
            <a:pPr marL="1160100" lvl="1" indent="-342900">
              <a:buFont typeface="Arial" panose="020B0604020202020204" pitchFamily="34" charset="0"/>
              <a:buChar char="•"/>
            </a:pPr>
            <a:r>
              <a:rPr lang="fr-FR" sz="2000" dirty="0" smtClean="0">
                <a:cs typeface="Arial" panose="020B0604020202020204" pitchFamily="34" charset="0"/>
                <a:sym typeface="Wingdings" panose="05000000000000000000" pitchFamily="2" charset="2"/>
              </a:rPr>
              <a:t>Peu d’automobiles</a:t>
            </a:r>
          </a:p>
          <a:p>
            <a:pPr marL="1160100" lvl="1" indent="-342900">
              <a:buFont typeface="Arial" panose="020B0604020202020204" pitchFamily="34" charset="0"/>
              <a:buChar char="•"/>
            </a:pPr>
            <a:r>
              <a:rPr lang="fr-FR" sz="2000" dirty="0" smtClean="0">
                <a:cs typeface="Arial" panose="020B0604020202020204" pitchFamily="34" charset="0"/>
                <a:sym typeface="Wingdings" panose="05000000000000000000" pitchFamily="2" charset="2"/>
              </a:rPr>
              <a:t>Très peu de piétons</a:t>
            </a:r>
          </a:p>
          <a:p>
            <a:pPr marL="1160100" lvl="1" indent="-342900">
              <a:buFont typeface="Arial" panose="020B0604020202020204" pitchFamily="34" charset="0"/>
              <a:buChar char="•"/>
            </a:pPr>
            <a:r>
              <a:rPr lang="fr-FR" sz="2000" dirty="0" smtClean="0">
                <a:cs typeface="Arial" panose="020B0604020202020204" pitchFamily="34" charset="0"/>
                <a:sym typeface="Wingdings" panose="05000000000000000000" pitchFamily="2" charset="2"/>
              </a:rPr>
              <a:t>1</a:t>
            </a:r>
            <a:r>
              <a:rPr lang="fr-FR" sz="2000" baseline="30000" dirty="0" smtClean="0">
                <a:cs typeface="Arial" panose="020B0604020202020204" pitchFamily="34" charset="0"/>
                <a:sym typeface="Wingdings" panose="05000000000000000000" pitchFamily="2" charset="2"/>
              </a:rPr>
              <a:t>er</a:t>
            </a:r>
            <a:r>
              <a:rPr lang="fr-FR" sz="2000" dirty="0" smtClean="0">
                <a:cs typeface="Arial" panose="020B0604020202020204" pitchFamily="34" charset="0"/>
                <a:sym typeface="Wingdings" panose="05000000000000000000" pitchFamily="2" charset="2"/>
              </a:rPr>
              <a:t> Bus LIO Arc en Ciel en semaine à 6h36 &amp; scolaire après 7h</a:t>
            </a:r>
          </a:p>
          <a:p>
            <a:pPr marL="360000">
              <a:lnSpc>
                <a:spcPct val="150000"/>
              </a:lnSpc>
            </a:pPr>
            <a:r>
              <a:rPr lang="fr-FR" sz="2400" b="1" dirty="0" smtClean="0">
                <a:cs typeface="Arial" panose="020B0604020202020204" pitchFamily="34" charset="0"/>
                <a:sym typeface="Wingdings" panose="05000000000000000000" pitchFamily="2" charset="2"/>
              </a:rPr>
              <a:t>Différentes zones identifiées:</a:t>
            </a:r>
          </a:p>
          <a:p>
            <a:pPr marL="1160100" lvl="1"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2 axes routiers principaux</a:t>
            </a:r>
          </a:p>
          <a:p>
            <a:pPr marL="1160100" lvl="1"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Centre village / place</a:t>
            </a:r>
          </a:p>
          <a:p>
            <a:pPr marL="1160100" lvl="1"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Lotissements &amp; secteurs résidentiels</a:t>
            </a:r>
          </a:p>
        </p:txBody>
      </p:sp>
      <p:sp>
        <p:nvSpPr>
          <p:cNvPr id="23" name="Plus 22"/>
          <p:cNvSpPr/>
          <p:nvPr/>
        </p:nvSpPr>
        <p:spPr>
          <a:xfrm>
            <a:off x="2530128" y="8667195"/>
            <a:ext cx="655160" cy="6275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rot="20386372">
            <a:off x="6961551" y="1623323"/>
            <a:ext cx="3910951" cy="954107"/>
          </a:xfrm>
          <a:prstGeom prst="rect">
            <a:avLst/>
          </a:prstGeom>
          <a:noFill/>
        </p:spPr>
        <p:txBody>
          <a:bodyPr wrap="square" lIns="91440" tIns="45720" rIns="91440" bIns="45720">
            <a:spAutoFit/>
          </a:bodyPr>
          <a:lstStyle/>
          <a:p>
            <a:pPr algn="ctr"/>
            <a:r>
              <a:rPr lang="fr-F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confirmer</a:t>
            </a:r>
            <a:r>
              <a:rPr lang="fr-F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fr-F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 une analyse technique</a:t>
            </a:r>
            <a:endParaRPr lang="fr-F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3" name="Picture 2" descr="Mairie de Montaigut-Sur-S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ools fre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302" y="940237"/>
            <a:ext cx="565700" cy="5668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ty Guide activité ligne Icon Set - clipart vectoriel de Se saluer libre de droits"/>
          <p:cNvPicPr>
            <a:picLocks noChangeAspect="1" noChangeArrowheads="1"/>
          </p:cNvPicPr>
          <p:nvPr/>
        </p:nvPicPr>
        <p:blipFill rotWithShape="1">
          <a:blip r:embed="rId6">
            <a:extLst>
              <a:ext uri="{28A0092B-C50C-407E-A947-70E740481C1C}">
                <a14:useLocalDpi xmlns:a14="http://schemas.microsoft.com/office/drawing/2010/main" val="0"/>
              </a:ext>
            </a:extLst>
          </a:blip>
          <a:srcRect l="3359" t="6891" r="79591" b="68925"/>
          <a:stretch/>
        </p:blipFill>
        <p:spPr bwMode="auto">
          <a:xfrm>
            <a:off x="437708" y="2873967"/>
            <a:ext cx="732078" cy="6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ity Guide activité ligne Icon Set - clipart vectoriel de Se saluer libre de droits"/>
          <p:cNvPicPr>
            <a:picLocks noChangeAspect="1" noChangeArrowheads="1"/>
          </p:cNvPicPr>
          <p:nvPr/>
        </p:nvPicPr>
        <p:blipFill rotWithShape="1">
          <a:blip r:embed="rId6">
            <a:extLst>
              <a:ext uri="{28A0092B-C50C-407E-A947-70E740481C1C}">
                <a14:useLocalDpi xmlns:a14="http://schemas.microsoft.com/office/drawing/2010/main" val="0"/>
              </a:ext>
            </a:extLst>
          </a:blip>
          <a:srcRect l="61234" t="38650" r="23430" b="37505"/>
          <a:stretch/>
        </p:blipFill>
        <p:spPr bwMode="auto">
          <a:xfrm>
            <a:off x="433866" y="4453627"/>
            <a:ext cx="6678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ity Guide activité ligne Icon Set - clipart vectoriel de Se saluer libre de droit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34" t="38236" r="79508" b="36955"/>
          <a:stretch/>
        </p:blipFill>
        <p:spPr bwMode="auto">
          <a:xfrm>
            <a:off x="417798" y="5264382"/>
            <a:ext cx="705600" cy="6480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4796684" y="5404825"/>
            <a:ext cx="6652366" cy="1338828"/>
          </a:xfrm>
          <a:prstGeom prst="rect">
            <a:avLst/>
          </a:prstGeom>
          <a:noFill/>
        </p:spPr>
        <p:txBody>
          <a:bodyPr wrap="square" rtlCol="0">
            <a:spAutoFit/>
          </a:bodyPr>
          <a:lstStyle/>
          <a:p>
            <a:pPr marL="2074500" lvl="3"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Parkings</a:t>
            </a:r>
          </a:p>
          <a:p>
            <a:pPr marL="2074500" lvl="3"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Voies piétonnes</a:t>
            </a:r>
          </a:p>
          <a:p>
            <a:pPr marL="2074500" lvl="3" indent="-342900">
              <a:buFont typeface="Arial" panose="020B0604020202020204" pitchFamily="34" charset="0"/>
              <a:buChar char="•"/>
            </a:pPr>
            <a:r>
              <a:rPr lang="fr-FR" dirty="0" smtClean="0">
                <a:cs typeface="Arial" panose="020B0604020202020204" pitchFamily="34" charset="0"/>
                <a:sym typeface="Wingdings" panose="05000000000000000000" pitchFamily="2" charset="2"/>
              </a:rPr>
              <a:t>Salle des fêtes</a:t>
            </a:r>
          </a:p>
          <a:p>
            <a:pPr>
              <a:lnSpc>
                <a:spcPct val="150000"/>
              </a:lnSpc>
            </a:pPr>
            <a:endParaRPr lang="fr-FR" dirty="0"/>
          </a:p>
        </p:txBody>
      </p:sp>
      <p:pic>
        <p:nvPicPr>
          <p:cNvPr id="2054" name="Picture 6" descr="City Guide activité ligne Icon Set - clipart vectoriel de Se saluer libre de droit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431" t="67320" r="40918" b="5945"/>
          <a:stretch/>
        </p:blipFill>
        <p:spPr bwMode="auto">
          <a:xfrm>
            <a:off x="508198" y="3754827"/>
            <a:ext cx="530226"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132355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latin typeface="Arial Narrow" pitchFamily="34" charset="0"/>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smtClean="0">
                <a:solidFill>
                  <a:srgbClr val="F9EE5A"/>
                </a:solidFill>
                <a:latin typeface="+mn-lt"/>
                <a:cs typeface="Arial" panose="020B0604020202020204" pitchFamily="34" charset="0"/>
              </a:rPr>
              <a:t>Factures 2020 d’Electricité à Montaigut</a:t>
            </a:r>
            <a:endParaRPr lang="fr-FR" sz="3600" b="1" i="1" dirty="0">
              <a:solidFill>
                <a:srgbClr val="F9EE5A"/>
              </a:solidFill>
              <a:latin typeface="+mn-lt"/>
              <a:cs typeface="Arial" panose="020B0604020202020204" pitchFamily="34" charset="0"/>
            </a:endParaRP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latin typeface="Arial Narrow" pitchFamily="34" charset="0"/>
            </a:endParaRPr>
          </a:p>
        </p:txBody>
      </p:sp>
      <p:sp>
        <p:nvSpPr>
          <p:cNvPr id="23" name="Plus 22"/>
          <p:cNvSpPr/>
          <p:nvPr/>
        </p:nvSpPr>
        <p:spPr>
          <a:xfrm>
            <a:off x="2530128" y="8667195"/>
            <a:ext cx="655160" cy="6275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22" name="Picture 2" descr="illustrations, cliparts, dessins animés et icônes de icône de fiche électrique avec cordon – vecteur de stock - prise électriq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32" t="16412" r="13628" b="13137"/>
          <a:stretch/>
        </p:blipFill>
        <p:spPr bwMode="auto">
          <a:xfrm>
            <a:off x="533364" y="5162952"/>
            <a:ext cx="733186" cy="7470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irie de Montaigut-Sur-S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334093" y="5079027"/>
            <a:ext cx="9661804" cy="1200329"/>
          </a:xfrm>
          <a:prstGeom prst="rect">
            <a:avLst/>
          </a:prstGeom>
          <a:noFill/>
        </p:spPr>
        <p:txBody>
          <a:bodyPr wrap="square" rtlCol="0">
            <a:spAutoFit/>
          </a:bodyPr>
          <a:lstStyle/>
          <a:p>
            <a:r>
              <a:rPr lang="fr-FR" sz="2400" dirty="0" smtClean="0"/>
              <a:t>Eclairage Public pour  </a:t>
            </a:r>
            <a:r>
              <a:rPr lang="fr-FR" sz="2400" b="1" dirty="0"/>
              <a:t>21 700</a:t>
            </a:r>
            <a:r>
              <a:rPr lang="fr-FR" sz="2400" b="1" dirty="0" smtClean="0"/>
              <a:t>€</a:t>
            </a:r>
          </a:p>
          <a:p>
            <a:r>
              <a:rPr lang="fr-FR" sz="2400" b="1" dirty="0" smtClean="0"/>
              <a:t>47,6% de la consommation </a:t>
            </a:r>
            <a:r>
              <a:rPr lang="fr-FR" sz="2400" dirty="0" smtClean="0"/>
              <a:t>&amp; </a:t>
            </a:r>
            <a:r>
              <a:rPr lang="fr-FR" sz="2400" b="1" dirty="0" smtClean="0"/>
              <a:t>41,7</a:t>
            </a:r>
            <a:r>
              <a:rPr lang="fr-FR" sz="2400" b="1" dirty="0"/>
              <a:t>% de la facture </a:t>
            </a:r>
            <a:r>
              <a:rPr lang="fr-FR" sz="2400" dirty="0" smtClean="0"/>
              <a:t>électrique</a:t>
            </a:r>
          </a:p>
          <a:p>
            <a:r>
              <a:rPr lang="fr-FR" sz="2400" dirty="0" smtClean="0">
                <a:sym typeface="Wingdings" panose="05000000000000000000" pitchFamily="2" charset="2"/>
              </a:rPr>
              <a:t> </a:t>
            </a:r>
            <a:r>
              <a:rPr lang="fr-FR" sz="2400" dirty="0" smtClean="0"/>
              <a:t>Un gisement d’économies d’énergies et de CO2</a:t>
            </a:r>
            <a:endParaRPr lang="fr-FR" sz="2400" dirty="0"/>
          </a:p>
        </p:txBody>
      </p:sp>
      <p:sp>
        <p:nvSpPr>
          <p:cNvPr id="10" name="Espace réservé du pied de page 9"/>
          <p:cNvSpPr>
            <a:spLocks noGrp="1"/>
          </p:cNvSpPr>
          <p:nvPr>
            <p:ph type="ftr" sz="quarter" idx="11"/>
          </p:nvPr>
        </p:nvSpPr>
        <p:spPr/>
        <p:txBody>
          <a:bodyPr/>
          <a:lstStyle/>
          <a:p>
            <a:r>
              <a:rPr lang="fr-FR" smtClean="0"/>
              <a:t>Extinction de Nuit - Montaigut sur Save 2021-03</a:t>
            </a:r>
            <a:endParaRPr lang="fr-FR"/>
          </a:p>
        </p:txBody>
      </p:sp>
      <p:graphicFrame>
        <p:nvGraphicFramePr>
          <p:cNvPr id="13" name="Graphique 12"/>
          <p:cNvGraphicFramePr>
            <a:graphicFrameLocks/>
          </p:cNvGraphicFramePr>
          <p:nvPr>
            <p:extLst>
              <p:ext uri="{D42A27DB-BD31-4B8C-83A1-F6EECF244321}">
                <p14:modId xmlns:p14="http://schemas.microsoft.com/office/powerpoint/2010/main" val="648643317"/>
              </p:ext>
            </p:extLst>
          </p:nvPr>
        </p:nvGraphicFramePr>
        <p:xfrm>
          <a:off x="587027" y="1238249"/>
          <a:ext cx="5889973" cy="3460581"/>
        </p:xfrm>
        <a:graphic>
          <a:graphicData uri="http://schemas.openxmlformats.org/drawingml/2006/chart">
            <c:chart xmlns:c="http://schemas.openxmlformats.org/drawingml/2006/chart" xmlns:r="http://schemas.openxmlformats.org/officeDocument/2006/relationships" r:id="rId5"/>
          </a:graphicData>
        </a:graphic>
      </p:graphicFrame>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6486" y="915889"/>
            <a:ext cx="4321510" cy="460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594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smtClean="0">
                <a:solidFill>
                  <a:srgbClr val="F9EE5A"/>
                </a:solidFill>
                <a:latin typeface="+mn-lt"/>
                <a:cs typeface="Arial" panose="020B0604020202020204" pitchFamily="34" charset="0"/>
              </a:rPr>
              <a:t>Objectifs de changer notre gestion de l’EP à Montaigut</a:t>
            </a:r>
            <a:endParaRPr lang="fr-FR" sz="3600" b="1" i="1" dirty="0">
              <a:solidFill>
                <a:srgbClr val="F9EE5A"/>
              </a:solidFill>
              <a:latin typeface="+mn-lt"/>
              <a:cs typeface="Arial" panose="020B0604020202020204" pitchFamily="34" charset="0"/>
            </a:endParaRP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23" name="Plus 22"/>
          <p:cNvSpPr/>
          <p:nvPr/>
        </p:nvSpPr>
        <p:spPr>
          <a:xfrm>
            <a:off x="2530128" y="8667195"/>
            <a:ext cx="655160" cy="6275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me 5"/>
          <p:cNvGraphicFramePr/>
          <p:nvPr>
            <p:extLst>
              <p:ext uri="{D42A27DB-BD31-4B8C-83A1-F6EECF244321}">
                <p14:modId xmlns:p14="http://schemas.microsoft.com/office/powerpoint/2010/main" val="3756655677"/>
              </p:ext>
            </p:extLst>
          </p:nvPr>
        </p:nvGraphicFramePr>
        <p:xfrm>
          <a:off x="1879600" y="99589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llipse 7"/>
          <p:cNvSpPr/>
          <p:nvPr/>
        </p:nvSpPr>
        <p:spPr>
          <a:xfrm>
            <a:off x="4791074" y="2762250"/>
            <a:ext cx="2428875" cy="2209800"/>
          </a:xfrm>
          <a:prstGeom prst="ellipse">
            <a:avLst/>
          </a:prstGeom>
          <a:solidFill>
            <a:srgbClr val="231A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b="1" dirty="0">
                <a:solidFill>
                  <a:schemeClr val="accent4">
                    <a:lumMod val="60000"/>
                    <a:lumOff val="40000"/>
                  </a:schemeClr>
                </a:solidFill>
                <a:cs typeface="Arial" panose="020B0604020202020204" pitchFamily="34" charset="0"/>
              </a:rPr>
              <a:t>Nouvelle gestion de l’Eclairage Public</a:t>
            </a:r>
          </a:p>
        </p:txBody>
      </p:sp>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273154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smtClean="0">
                <a:solidFill>
                  <a:srgbClr val="F9EE5A"/>
                </a:solidFill>
                <a:latin typeface="+mn-lt"/>
                <a:cs typeface="Arial" panose="020B0604020202020204" pitchFamily="34" charset="0"/>
              </a:rPr>
              <a:t>Projet d’extinction nocturne à Montaigut</a:t>
            </a:r>
            <a:endParaRPr lang="fr-FR" sz="3600" b="1" i="1" dirty="0">
              <a:solidFill>
                <a:srgbClr val="F9EE5A"/>
              </a:solidFill>
              <a:latin typeface="+mn-lt"/>
              <a:cs typeface="Arial" panose="020B0604020202020204" pitchFamily="34" charset="0"/>
            </a:endParaRP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23" name="Plus 22"/>
          <p:cNvSpPr/>
          <p:nvPr/>
        </p:nvSpPr>
        <p:spPr>
          <a:xfrm>
            <a:off x="2530128" y="8667195"/>
            <a:ext cx="655160" cy="627548"/>
          </a:xfrm>
          <a:prstGeom prst="mathPlu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91106" y="1357518"/>
            <a:ext cx="11652541" cy="3231654"/>
          </a:xfrm>
          <a:prstGeom prst="rect">
            <a:avLst/>
          </a:prstGeom>
          <a:noFill/>
        </p:spPr>
        <p:txBody>
          <a:bodyPr wrap="square" rtlCol="0">
            <a:spAutoFit/>
          </a:bodyPr>
          <a:lstStyle/>
          <a:p>
            <a:pPr marL="360000"/>
            <a:r>
              <a:rPr lang="fr-FR" sz="2400" b="1" dirty="0" smtClean="0">
                <a:cs typeface="Arial" panose="020B0604020202020204" pitchFamily="34" charset="0"/>
                <a:sym typeface="Wingdings" panose="05000000000000000000" pitchFamily="2" charset="2"/>
              </a:rPr>
              <a:t>Hypothèses :</a:t>
            </a:r>
          </a:p>
          <a:p>
            <a:pPr marL="1160100" lvl="1" indent="-342900">
              <a:buFont typeface="Wingdings" panose="05000000000000000000" pitchFamily="2" charset="2"/>
              <a:buChar char="ü"/>
            </a:pPr>
            <a:r>
              <a:rPr lang="fr-FR" sz="2400" b="1" dirty="0">
                <a:cs typeface="Arial" panose="020B0604020202020204" pitchFamily="34" charset="0"/>
                <a:sym typeface="Wingdings" panose="05000000000000000000" pitchFamily="2" charset="2"/>
              </a:rPr>
              <a:t>E</a:t>
            </a:r>
            <a:r>
              <a:rPr lang="fr-FR" sz="2400" b="1" dirty="0" smtClean="0">
                <a:cs typeface="Arial" panose="020B0604020202020204" pitchFamily="34" charset="0"/>
                <a:sym typeface="Wingdings" panose="05000000000000000000" pitchFamily="2" charset="2"/>
              </a:rPr>
              <a:t>xtinction complète de 23h à 6h00 </a:t>
            </a:r>
            <a:r>
              <a:rPr lang="fr-FR" sz="2400" dirty="0" smtClean="0">
                <a:cs typeface="Arial" panose="020B0604020202020204" pitchFamily="34" charset="0"/>
                <a:sym typeface="Wingdings" panose="05000000000000000000" pitchFamily="2" charset="2"/>
              </a:rPr>
              <a:t>sur 85% des points lumineux</a:t>
            </a:r>
          </a:p>
          <a:p>
            <a:pPr marL="1160100" lvl="1" indent="-342900">
              <a:buFont typeface="Wingdings" panose="05000000000000000000" pitchFamily="2" charset="2"/>
              <a:buChar char="ü"/>
            </a:pPr>
            <a:r>
              <a:rPr lang="fr-FR" sz="2400" b="1" dirty="0" smtClean="0">
                <a:cs typeface="Arial" panose="020B0604020202020204" pitchFamily="34" charset="0"/>
                <a:sym typeface="Wingdings" panose="05000000000000000000" pitchFamily="2" charset="2"/>
              </a:rPr>
              <a:t>Éclairage continu </a:t>
            </a:r>
            <a:r>
              <a:rPr lang="fr-FR" sz="2400" dirty="0" smtClean="0">
                <a:cs typeface="Arial" panose="020B0604020202020204" pitchFamily="34" charset="0"/>
                <a:sym typeface="Wingdings" panose="05000000000000000000" pitchFamily="2" charset="2"/>
              </a:rPr>
              <a:t>sans diminution en 2020 = 4200 heures d’EP</a:t>
            </a:r>
          </a:p>
          <a:p>
            <a:pPr marL="817200" lvl="1"/>
            <a:r>
              <a:rPr lang="fr-FR" sz="2400" b="1" dirty="0" smtClean="0">
                <a:cs typeface="Arial" panose="020B0604020202020204" pitchFamily="34" charset="0"/>
                <a:sym typeface="Wingdings" panose="05000000000000000000" pitchFamily="2" charset="2"/>
              </a:rPr>
              <a:t>	</a:t>
            </a:r>
            <a:r>
              <a:rPr lang="fr-FR" sz="2400" dirty="0" smtClean="0">
                <a:cs typeface="Arial" panose="020B0604020202020204" pitchFamily="34" charset="0"/>
                <a:sym typeface="Wingdings" panose="05000000000000000000" pitchFamily="2" charset="2"/>
              </a:rPr>
              <a:t>	 Économie de 7h x 365j = 2555h soit 60% sur 85% du parc</a:t>
            </a:r>
          </a:p>
          <a:p>
            <a:pPr marL="1160100" lvl="1" indent="-342900">
              <a:buFont typeface="Wingdings" panose="05000000000000000000" pitchFamily="2" charset="2"/>
              <a:buChar char="ü"/>
            </a:pPr>
            <a:r>
              <a:rPr lang="fr-FR" sz="2400" b="1" dirty="0" smtClean="0">
                <a:cs typeface="Arial" panose="020B0604020202020204" pitchFamily="34" charset="0"/>
                <a:sym typeface="Wingdings" panose="05000000000000000000" pitchFamily="2" charset="2"/>
              </a:rPr>
              <a:t>Conserver 2 axes principaux </a:t>
            </a:r>
            <a:r>
              <a:rPr lang="fr-FR" sz="2400" dirty="0" smtClean="0">
                <a:cs typeface="Arial" panose="020B0604020202020204" pitchFamily="34" charset="0"/>
                <a:sym typeface="Wingdings" panose="05000000000000000000" pitchFamily="2" charset="2"/>
              </a:rPr>
              <a:t>(~15% des points) allumés 4200h/an</a:t>
            </a:r>
          </a:p>
          <a:p>
            <a:pPr marL="1160100" lvl="1" indent="-342900">
              <a:buFont typeface="Wingdings" panose="05000000000000000000" pitchFamily="2" charset="2"/>
              <a:buChar char="ü"/>
            </a:pPr>
            <a:r>
              <a:rPr lang="fr-FR" sz="2400" b="1" dirty="0" smtClean="0">
                <a:cs typeface="Arial" panose="020B0604020202020204" pitchFamily="34" charset="0"/>
                <a:sym typeface="Wingdings" panose="05000000000000000000" pitchFamily="2" charset="2"/>
              </a:rPr>
              <a:t>Equiper en horloge </a:t>
            </a:r>
            <a:r>
              <a:rPr lang="fr-FR" sz="2400" dirty="0" smtClean="0">
                <a:cs typeface="Arial" panose="020B0604020202020204" pitchFamily="34" charset="0"/>
                <a:sym typeface="Wingdings" panose="05000000000000000000" pitchFamily="2" charset="2"/>
              </a:rPr>
              <a:t>les armoires électriques</a:t>
            </a:r>
          </a:p>
          <a:p>
            <a:pPr marL="360000"/>
            <a:endParaRPr lang="fr-FR" sz="2400" b="1" dirty="0">
              <a:cs typeface="Arial" panose="020B0604020202020204" pitchFamily="34" charset="0"/>
              <a:sym typeface="Wingdings" panose="05000000000000000000" pitchFamily="2" charset="2"/>
            </a:endParaRPr>
          </a:p>
          <a:p>
            <a:pPr marL="360000"/>
            <a:endParaRPr lang="fr-FR" dirty="0" smtClean="0">
              <a:cs typeface="Arial" panose="020B0604020202020204" pitchFamily="34" charset="0"/>
              <a:sym typeface="Wingdings" panose="05000000000000000000" pitchFamily="2" charset="2"/>
            </a:endParaRPr>
          </a:p>
          <a:p>
            <a:endParaRPr lang="fr-FR" dirty="0"/>
          </a:p>
        </p:txBody>
      </p:sp>
      <p:sp>
        <p:nvSpPr>
          <p:cNvPr id="14" name="Flèche droite 13"/>
          <p:cNvSpPr/>
          <p:nvPr/>
        </p:nvSpPr>
        <p:spPr>
          <a:xfrm>
            <a:off x="1085090" y="4363274"/>
            <a:ext cx="693213" cy="68468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15" name="Rectangle 14"/>
          <p:cNvSpPr/>
          <p:nvPr/>
        </p:nvSpPr>
        <p:spPr>
          <a:xfrm>
            <a:off x="2110367" y="3932305"/>
            <a:ext cx="8824334" cy="1815882"/>
          </a:xfrm>
          <a:prstGeom prst="rect">
            <a:avLst/>
          </a:prstGeom>
          <a:solidFill>
            <a:schemeClr val="bg1"/>
          </a:solidFill>
          <a:ln>
            <a:noFill/>
          </a:ln>
        </p:spPr>
        <p:txBody>
          <a:bodyPr wrap="square" anchor="ctr">
            <a:spAutoFit/>
          </a:bodyPr>
          <a:lstStyle/>
          <a:p>
            <a:r>
              <a:rPr lang="fr-FR" sz="2800" b="1" dirty="0" smtClean="0">
                <a:solidFill>
                  <a:srgbClr val="FF0000"/>
                </a:solidFill>
                <a:cs typeface="Arial" panose="020B0604020202020204" pitchFamily="34" charset="0"/>
              </a:rPr>
              <a:t>&gt; 50% de baisse de consommation sur l’EP</a:t>
            </a:r>
          </a:p>
          <a:p>
            <a:r>
              <a:rPr lang="fr-FR" sz="2800" b="1" dirty="0" smtClean="0">
                <a:solidFill>
                  <a:srgbClr val="FF0000"/>
                </a:solidFill>
                <a:cs typeface="Arial" panose="020B0604020202020204" pitchFamily="34" charset="0"/>
              </a:rPr>
              <a:t>&gt; 10 000€ / an d’économies envisageables</a:t>
            </a:r>
          </a:p>
          <a:p>
            <a:r>
              <a:rPr lang="fr-FR" sz="2800" b="1" dirty="0" smtClean="0">
                <a:solidFill>
                  <a:srgbClr val="FF0000"/>
                </a:solidFill>
                <a:cs typeface="Arial" panose="020B0604020202020204" pitchFamily="34" charset="0"/>
              </a:rPr>
              <a:t>+ Baisse des frais de maintenance et durée de vie des lampes accrue</a:t>
            </a:r>
          </a:p>
        </p:txBody>
      </p:sp>
      <p:pic>
        <p:nvPicPr>
          <p:cNvPr id="12"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4"/>
          <a:stretch>
            <a:fillRect/>
          </a:stretch>
        </p:blipFill>
        <p:spPr>
          <a:xfrm>
            <a:off x="930988" y="5222968"/>
            <a:ext cx="873068" cy="669468"/>
          </a:xfrm>
          <a:prstGeom prst="rect">
            <a:avLst/>
          </a:prstGeom>
        </p:spPr>
      </p:pic>
      <p:sp>
        <p:nvSpPr>
          <p:cNvPr id="11" name="ZoneTexte 10"/>
          <p:cNvSpPr txBox="1"/>
          <p:nvPr/>
        </p:nvSpPr>
        <p:spPr>
          <a:xfrm>
            <a:off x="391105" y="911421"/>
            <a:ext cx="11652541" cy="461665"/>
          </a:xfrm>
          <a:prstGeom prst="rect">
            <a:avLst/>
          </a:prstGeom>
          <a:noFill/>
        </p:spPr>
        <p:txBody>
          <a:bodyPr wrap="square" rtlCol="0">
            <a:spAutoFit/>
          </a:bodyPr>
          <a:lstStyle/>
          <a:p>
            <a:pPr marL="360000"/>
            <a:r>
              <a:rPr lang="fr-FR" sz="2400" b="1" dirty="0" smtClean="0">
                <a:cs typeface="Arial" panose="020B0604020202020204" pitchFamily="34" charset="0"/>
                <a:sym typeface="Wingdings" panose="05000000000000000000" pitchFamily="2" charset="2"/>
              </a:rPr>
              <a:t>Solution intermédiaire : </a:t>
            </a:r>
            <a:r>
              <a:rPr lang="fr-FR" sz="2400" dirty="0" smtClean="0">
                <a:cs typeface="Arial" panose="020B0604020202020204" pitchFamily="34" charset="0"/>
                <a:sym typeface="Wingdings" panose="05000000000000000000" pitchFamily="2" charset="2"/>
              </a:rPr>
              <a:t>extinction partielle 85%</a:t>
            </a:r>
            <a:endParaRPr lang="fr-FR" dirty="0"/>
          </a:p>
        </p:txBody>
      </p:sp>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523931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cs typeface="Arial" panose="020B0604020202020204" pitchFamily="34" charset="0"/>
              </a:rPr>
              <a:t>   </a:t>
            </a:r>
          </a:p>
        </p:txBody>
      </p:sp>
      <p:sp>
        <p:nvSpPr>
          <p:cNvPr id="2" name="Titre 1"/>
          <p:cNvSpPr>
            <a:spLocks noGrp="1"/>
          </p:cNvSpPr>
          <p:nvPr>
            <p:ph type="ctrTitle"/>
          </p:nvPr>
        </p:nvSpPr>
        <p:spPr>
          <a:xfrm>
            <a:off x="0" y="137209"/>
            <a:ext cx="11175999" cy="698621"/>
          </a:xfrm>
        </p:spPr>
        <p:txBody>
          <a:bodyPr>
            <a:normAutofit/>
          </a:bodyPr>
          <a:lstStyle/>
          <a:p>
            <a:pPr marL="361950" algn="l"/>
            <a:r>
              <a:rPr lang="fr-FR" sz="3600" dirty="0" smtClean="0">
                <a:solidFill>
                  <a:srgbClr val="F9EE5A"/>
                </a:solidFill>
                <a:latin typeface="+mn-lt"/>
                <a:cs typeface="Arial" panose="020B0604020202020204" pitchFamily="34" charset="0"/>
              </a:rPr>
              <a:t>Expérimentation d’extinction nocturne à Montaigut</a:t>
            </a:r>
            <a:endParaRPr lang="fr-FR" sz="3600" b="1" i="1" dirty="0">
              <a:solidFill>
                <a:srgbClr val="F9EE5A"/>
              </a:solidFill>
              <a:latin typeface="+mn-lt"/>
              <a:cs typeface="Arial" panose="020B0604020202020204" pitchFamily="34" charset="0"/>
            </a:endParaRPr>
          </a:p>
        </p:txBody>
      </p:sp>
      <p:sp>
        <p:nvSpPr>
          <p:cNvPr id="5" name="Rectangle 4"/>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cs typeface="Arial" panose="020B0604020202020204" pitchFamily="34" charset="0"/>
            </a:endParaRPr>
          </a:p>
        </p:txBody>
      </p:sp>
      <p:sp>
        <p:nvSpPr>
          <p:cNvPr id="13" name="ZoneTexte 12"/>
          <p:cNvSpPr txBox="1"/>
          <p:nvPr/>
        </p:nvSpPr>
        <p:spPr>
          <a:xfrm>
            <a:off x="391104" y="1025997"/>
            <a:ext cx="11652541" cy="6594113"/>
          </a:xfrm>
          <a:prstGeom prst="rect">
            <a:avLst/>
          </a:prstGeom>
          <a:noFill/>
        </p:spPr>
        <p:txBody>
          <a:bodyPr wrap="square" rtlCol="0">
            <a:spAutoFit/>
          </a:bodyPr>
          <a:lstStyle/>
          <a:p>
            <a:pPr marL="817200" indent="-457200">
              <a:buFont typeface="+mj-lt"/>
              <a:buAutoNum type="arabicPeriod"/>
            </a:pPr>
            <a:r>
              <a:rPr lang="fr-FR" sz="2400" b="1" dirty="0" smtClean="0">
                <a:cs typeface="Arial" panose="020B0604020202020204" pitchFamily="34" charset="0"/>
                <a:sym typeface="Wingdings" panose="05000000000000000000" pitchFamily="2" charset="2"/>
              </a:rPr>
              <a:t>Définir les modalités précises en fonction des</a:t>
            </a:r>
          </a:p>
          <a:p>
            <a:pPr marL="1617300" lvl="2" indent="-342900">
              <a:buFont typeface="Wingdings" panose="05000000000000000000" pitchFamily="2" charset="2"/>
              <a:buChar char="ü"/>
            </a:pPr>
            <a:r>
              <a:rPr lang="fr-FR" sz="2000" b="1" dirty="0">
                <a:cs typeface="Arial" panose="020B0604020202020204" pitchFamily="34" charset="0"/>
                <a:sym typeface="Wingdings" panose="05000000000000000000" pitchFamily="2" charset="2"/>
              </a:rPr>
              <a:t>B</a:t>
            </a:r>
            <a:r>
              <a:rPr lang="fr-FR" sz="2000" b="1" dirty="0" smtClean="0">
                <a:cs typeface="Arial" panose="020B0604020202020204" pitchFamily="34" charset="0"/>
                <a:sym typeface="Wingdings" panose="05000000000000000000" pitchFamily="2" charset="2"/>
              </a:rPr>
              <a:t>esoins de usagers </a:t>
            </a:r>
            <a:r>
              <a:rPr lang="fr-FR" sz="2000" dirty="0" smtClean="0">
                <a:cs typeface="Arial" panose="020B0604020202020204" pitchFamily="34" charset="0"/>
                <a:sym typeface="Wingdings" panose="05000000000000000000" pitchFamily="2" charset="2"/>
              </a:rPr>
              <a:t>(sécurité, horaires de bus, activités culturelles / sportives / professionnelles, salle des fêtes, ramassage des ordures)</a:t>
            </a:r>
          </a:p>
          <a:p>
            <a:pPr marL="1617300" lvl="2" indent="-342900">
              <a:buFont typeface="Wingdings" panose="05000000000000000000" pitchFamily="2" charset="2"/>
              <a:buChar char="ü"/>
            </a:pPr>
            <a:r>
              <a:rPr lang="fr-FR" sz="2000" b="1" dirty="0">
                <a:cs typeface="Arial" panose="020B0604020202020204" pitchFamily="34" charset="0"/>
                <a:sym typeface="Wingdings" panose="05000000000000000000" pitchFamily="2" charset="2"/>
              </a:rPr>
              <a:t>C</a:t>
            </a:r>
            <a:r>
              <a:rPr lang="fr-FR" sz="2000" b="1" dirty="0" smtClean="0">
                <a:cs typeface="Arial" panose="020B0604020202020204" pitchFamily="34" charset="0"/>
                <a:sym typeface="Wingdings" panose="05000000000000000000" pitchFamily="2" charset="2"/>
              </a:rPr>
              <a:t>ontraintes techniques </a:t>
            </a:r>
            <a:r>
              <a:rPr lang="fr-FR" sz="2000" dirty="0" smtClean="0">
                <a:cs typeface="Arial" panose="020B0604020202020204" pitchFamily="34" charset="0"/>
                <a:sym typeface="Wingdings" panose="05000000000000000000" pitchFamily="2" charset="2"/>
              </a:rPr>
              <a:t>(armoires électriques, techno &amp; groupements des lampes</a:t>
            </a:r>
          </a:p>
          <a:p>
            <a:pPr marL="1617300" lvl="2" indent="-342900">
              <a:buFont typeface="Wingdings" panose="05000000000000000000" pitchFamily="2" charset="2"/>
              <a:buChar char="ü"/>
            </a:pPr>
            <a:r>
              <a:rPr lang="fr-FR" sz="2000" b="1" dirty="0" smtClean="0">
                <a:cs typeface="Arial" panose="020B0604020202020204" pitchFamily="34" charset="0"/>
                <a:sym typeface="Wingdings" panose="05000000000000000000" pitchFamily="2" charset="2"/>
              </a:rPr>
              <a:t>Subventions</a:t>
            </a:r>
            <a:r>
              <a:rPr lang="fr-FR" sz="2000" dirty="0" smtClean="0">
                <a:cs typeface="Arial" panose="020B0604020202020204" pitchFamily="34" charset="0"/>
                <a:sym typeface="Wingdings" panose="05000000000000000000" pitchFamily="2" charset="2"/>
              </a:rPr>
              <a:t> pour </a:t>
            </a:r>
            <a:r>
              <a:rPr lang="fr-FR" sz="2000" dirty="0">
                <a:cs typeface="Arial" panose="020B0604020202020204" pitchFamily="34" charset="0"/>
                <a:sym typeface="Wingdings" panose="05000000000000000000" pitchFamily="2" charset="2"/>
              </a:rPr>
              <a:t>économies d’énergie </a:t>
            </a:r>
            <a:r>
              <a:rPr lang="fr-FR" sz="2000" dirty="0" smtClean="0">
                <a:cs typeface="Arial" panose="020B0604020202020204" pitchFamily="34" charset="0"/>
                <a:sym typeface="Wingdings" panose="05000000000000000000" pitchFamily="2" charset="2"/>
              </a:rPr>
              <a:t>(SDEGH...)</a:t>
            </a:r>
          </a:p>
          <a:p>
            <a:pPr marL="360000"/>
            <a:endParaRPr lang="fr-FR" sz="1000" b="1" dirty="0" smtClean="0">
              <a:cs typeface="Arial" panose="020B0604020202020204" pitchFamily="34" charset="0"/>
              <a:sym typeface="Wingdings" panose="05000000000000000000" pitchFamily="2" charset="2"/>
            </a:endParaRPr>
          </a:p>
          <a:p>
            <a:pPr marL="360000"/>
            <a:r>
              <a:rPr lang="fr-FR" sz="2400" b="1" dirty="0" smtClean="0">
                <a:cs typeface="Arial" panose="020B0604020202020204" pitchFamily="34" charset="0"/>
                <a:sym typeface="Wingdings" panose="05000000000000000000" pitchFamily="2" charset="2"/>
              </a:rPr>
              <a:t>2. Communiquer : </a:t>
            </a:r>
            <a:r>
              <a:rPr lang="fr-FR" sz="2400" dirty="0" smtClean="0">
                <a:cs typeface="Arial" panose="020B0604020202020204" pitchFamily="34" charset="0"/>
                <a:sym typeface="Wingdings" panose="05000000000000000000" pitchFamily="2" charset="2"/>
              </a:rPr>
              <a:t>Période </a:t>
            </a:r>
            <a:r>
              <a:rPr lang="fr-FR" sz="2400" dirty="0">
                <a:cs typeface="Arial" panose="020B0604020202020204" pitchFamily="34" charset="0"/>
                <a:sym typeface="Wingdings" panose="05000000000000000000" pitchFamily="2" charset="2"/>
              </a:rPr>
              <a:t>expérimentale de 6 mois incluant l’été 2021</a:t>
            </a:r>
          </a:p>
          <a:p>
            <a:pPr marL="360000"/>
            <a:endParaRPr lang="fr-FR" sz="1000" b="1" dirty="0" smtClean="0">
              <a:cs typeface="Arial" panose="020B0604020202020204" pitchFamily="34" charset="0"/>
              <a:sym typeface="Wingdings" panose="05000000000000000000" pitchFamily="2" charset="2"/>
            </a:endParaRPr>
          </a:p>
          <a:p>
            <a:pPr marL="360000"/>
            <a:r>
              <a:rPr lang="fr-FR" sz="2400" b="1" dirty="0" smtClean="0">
                <a:cs typeface="Arial" panose="020B0604020202020204" pitchFamily="34" charset="0"/>
                <a:sym typeface="Wingdings" panose="05000000000000000000" pitchFamily="2" charset="2"/>
              </a:rPr>
              <a:t>3. Délibérer + arrêter </a:t>
            </a:r>
            <a:r>
              <a:rPr lang="fr-FR" sz="2400" dirty="0" smtClean="0">
                <a:cs typeface="Arial" panose="020B0604020202020204" pitchFamily="34" charset="0"/>
                <a:sym typeface="Wingdings" panose="05000000000000000000" pitchFamily="2" charset="2"/>
              </a:rPr>
              <a:t> aux élus de s’emparer du sujet</a:t>
            </a:r>
          </a:p>
          <a:p>
            <a:pPr marL="360000"/>
            <a:endParaRPr lang="fr-FR" sz="1050" b="1" dirty="0">
              <a:cs typeface="Arial" panose="020B0604020202020204" pitchFamily="34" charset="0"/>
              <a:sym typeface="Wingdings" panose="05000000000000000000" pitchFamily="2" charset="2"/>
            </a:endParaRPr>
          </a:p>
          <a:p>
            <a:pPr marL="360000"/>
            <a:r>
              <a:rPr lang="fr-FR" sz="2400" b="1" dirty="0" smtClean="0">
                <a:cs typeface="Arial" panose="020B0604020202020204" pitchFamily="34" charset="0"/>
                <a:sym typeface="Wingdings" panose="05000000000000000000" pitchFamily="2" charset="2"/>
              </a:rPr>
              <a:t>4. Engager les investissements / travaux</a:t>
            </a:r>
          </a:p>
          <a:p>
            <a:pPr marL="1560150" lvl="2" indent="-285750">
              <a:buFont typeface="Wingdings" panose="05000000000000000000" pitchFamily="2" charset="2"/>
              <a:buChar char="ü"/>
            </a:pPr>
            <a:r>
              <a:rPr lang="fr-FR" b="1" dirty="0" smtClean="0">
                <a:cs typeface="Arial" panose="020B0604020202020204" pitchFamily="34" charset="0"/>
                <a:sym typeface="Wingdings" panose="05000000000000000000" pitchFamily="2" charset="2"/>
              </a:rPr>
              <a:t>Sur XX horloges électriques </a:t>
            </a:r>
            <a:r>
              <a:rPr lang="fr-FR" dirty="0" smtClean="0">
                <a:cs typeface="Arial" panose="020B0604020202020204" pitchFamily="34" charset="0"/>
                <a:sym typeface="Wingdings" panose="05000000000000000000" pitchFamily="2" charset="2"/>
              </a:rPr>
              <a:t>	1</a:t>
            </a:r>
            <a:r>
              <a:rPr lang="fr-FR" baseline="30000" dirty="0" smtClean="0">
                <a:cs typeface="Arial" panose="020B0604020202020204" pitchFamily="34" charset="0"/>
                <a:sym typeface="Wingdings" panose="05000000000000000000" pitchFamily="2" charset="2"/>
              </a:rPr>
              <a:t>er</a:t>
            </a:r>
            <a:r>
              <a:rPr lang="fr-FR" dirty="0" smtClean="0">
                <a:cs typeface="Arial" panose="020B0604020202020204" pitchFamily="34" charset="0"/>
                <a:sym typeface="Wingdings" panose="05000000000000000000" pitchFamily="2" charset="2"/>
              </a:rPr>
              <a:t> Budget estimatif 8000€</a:t>
            </a:r>
          </a:p>
          <a:p>
            <a:pPr marL="1560150" lvl="2" indent="-285750">
              <a:buFont typeface="Wingdings" panose="05000000000000000000" pitchFamily="2" charset="2"/>
              <a:buChar char="ü"/>
            </a:pPr>
            <a:r>
              <a:rPr lang="fr-FR" b="1" dirty="0" smtClean="0">
                <a:cs typeface="Arial" panose="020B0604020202020204" pitchFamily="34" charset="0"/>
                <a:sym typeface="Wingdings" panose="05000000000000000000" pitchFamily="2" charset="2"/>
              </a:rPr>
              <a:t>Communication &amp; signalétique 	</a:t>
            </a:r>
            <a:r>
              <a:rPr lang="fr-FR" dirty="0" smtClean="0">
                <a:cs typeface="Arial" panose="020B0604020202020204" pitchFamily="34" charset="0"/>
                <a:sym typeface="Wingdings" panose="05000000000000000000" pitchFamily="2" charset="2"/>
              </a:rPr>
              <a:t>1</a:t>
            </a:r>
            <a:r>
              <a:rPr lang="fr-FR" baseline="30000" dirty="0" smtClean="0">
                <a:cs typeface="Arial" panose="020B0604020202020204" pitchFamily="34" charset="0"/>
                <a:sym typeface="Wingdings" panose="05000000000000000000" pitchFamily="2" charset="2"/>
              </a:rPr>
              <a:t>er</a:t>
            </a:r>
            <a:r>
              <a:rPr lang="fr-FR" dirty="0" smtClean="0">
                <a:cs typeface="Arial" panose="020B0604020202020204" pitchFamily="34" charset="0"/>
                <a:sym typeface="Wingdings" panose="05000000000000000000" pitchFamily="2" charset="2"/>
              </a:rPr>
              <a:t> </a:t>
            </a:r>
            <a:r>
              <a:rPr lang="fr-FR" dirty="0">
                <a:cs typeface="Arial" panose="020B0604020202020204" pitchFamily="34" charset="0"/>
                <a:sym typeface="Wingdings" panose="05000000000000000000" pitchFamily="2" charset="2"/>
              </a:rPr>
              <a:t>Budget estimatif </a:t>
            </a:r>
            <a:r>
              <a:rPr lang="fr-FR" dirty="0" smtClean="0">
                <a:cs typeface="Arial" panose="020B0604020202020204" pitchFamily="34" charset="0"/>
                <a:sym typeface="Wingdings" panose="05000000000000000000" pitchFamily="2" charset="2"/>
              </a:rPr>
              <a:t>2000€</a:t>
            </a:r>
          </a:p>
          <a:p>
            <a:pPr marL="360000"/>
            <a:r>
              <a:rPr lang="fr-FR" sz="2400" b="1" dirty="0">
                <a:cs typeface="Arial" panose="020B0604020202020204" pitchFamily="34" charset="0"/>
                <a:sym typeface="Wingdings" panose="05000000000000000000" pitchFamily="2" charset="2"/>
              </a:rPr>
              <a:t/>
            </a:r>
            <a:br>
              <a:rPr lang="fr-FR" sz="2400" b="1" dirty="0">
                <a:cs typeface="Arial" panose="020B0604020202020204" pitchFamily="34" charset="0"/>
                <a:sym typeface="Wingdings" panose="05000000000000000000" pitchFamily="2" charset="2"/>
              </a:rPr>
            </a:br>
            <a:r>
              <a:rPr lang="fr-FR" sz="2400" b="1" dirty="0" smtClean="0">
                <a:cs typeface="Arial" panose="020B0604020202020204" pitchFamily="34" charset="0"/>
                <a:sym typeface="Wingdings" panose="05000000000000000000" pitchFamily="2" charset="2"/>
              </a:rPr>
              <a:t>			Retour sur investissement &lt; 1 an</a:t>
            </a:r>
          </a:p>
          <a:p>
            <a:pPr marL="360000"/>
            <a:endParaRPr lang="fr-FR" sz="2400" b="1" dirty="0" smtClean="0">
              <a:cs typeface="Arial" panose="020B0604020202020204" pitchFamily="34" charset="0"/>
              <a:sym typeface="Wingdings" panose="05000000000000000000" pitchFamily="2" charset="2"/>
            </a:endParaRPr>
          </a:p>
          <a:p>
            <a:pPr marL="817200" indent="-457200">
              <a:buFont typeface="+mj-lt"/>
              <a:buAutoNum type="arabicPeriod" startAt="5"/>
            </a:pPr>
            <a:r>
              <a:rPr lang="fr-FR" sz="2400" b="1" dirty="0" smtClean="0">
                <a:cs typeface="Arial" panose="020B0604020202020204" pitchFamily="34" charset="0"/>
                <a:sym typeface="Wingdings" panose="05000000000000000000" pitchFamily="2" charset="2"/>
              </a:rPr>
              <a:t>Faire le bilan, valoriser et pérenniser</a:t>
            </a:r>
          </a:p>
          <a:p>
            <a:pPr marL="360000"/>
            <a:endParaRPr lang="fr-FR" sz="2400" b="1" dirty="0">
              <a:cs typeface="Arial" panose="020B0604020202020204" pitchFamily="34" charset="0"/>
              <a:sym typeface="Wingdings" panose="05000000000000000000" pitchFamily="2" charset="2"/>
            </a:endParaRPr>
          </a:p>
          <a:p>
            <a:pPr marL="360000"/>
            <a:endParaRPr lang="fr-FR" sz="2400" b="1" dirty="0">
              <a:cs typeface="Arial" panose="020B0604020202020204" pitchFamily="34" charset="0"/>
              <a:sym typeface="Wingdings" panose="05000000000000000000" pitchFamily="2" charset="2"/>
            </a:endParaRPr>
          </a:p>
          <a:p>
            <a:pPr marL="360000"/>
            <a:endParaRPr lang="fr-FR" dirty="0" smtClean="0">
              <a:cs typeface="Arial" panose="020B0604020202020204" pitchFamily="34" charset="0"/>
              <a:sym typeface="Wingdings" panose="05000000000000000000" pitchFamily="2" charset="2"/>
            </a:endParaRPr>
          </a:p>
          <a:p>
            <a:endParaRPr lang="fr-FR" dirty="0">
              <a:cs typeface="Arial" panose="020B0604020202020204" pitchFamily="34" charset="0"/>
            </a:endParaRPr>
          </a:p>
        </p:txBody>
      </p:sp>
      <p:pic>
        <p:nvPicPr>
          <p:cNvPr id="12"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droite 9"/>
          <p:cNvSpPr/>
          <p:nvPr/>
        </p:nvSpPr>
        <p:spPr>
          <a:xfrm>
            <a:off x="1926370" y="4941235"/>
            <a:ext cx="693213" cy="68468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cs typeface="Arial" panose="020B0604020202020204" pitchFamily="34" charset="0"/>
            </a:endParaRPr>
          </a:p>
        </p:txBody>
      </p:sp>
      <p:sp>
        <p:nvSpPr>
          <p:cNvPr id="11" name="Rectangle 10"/>
          <p:cNvSpPr/>
          <p:nvPr/>
        </p:nvSpPr>
        <p:spPr>
          <a:xfrm rot="2035224">
            <a:off x="8676180" y="3799834"/>
            <a:ext cx="3430223" cy="1384995"/>
          </a:xfrm>
          <a:prstGeom prst="rect">
            <a:avLst/>
          </a:prstGeom>
          <a:noFill/>
        </p:spPr>
        <p:txBody>
          <a:bodyPr wrap="square" lIns="91440" tIns="45720" rIns="91440" bIns="45720">
            <a:spAutoFit/>
          </a:bodyPr>
          <a:lstStyle/>
          <a:p>
            <a:pPr algn="ctr"/>
            <a:r>
              <a:rPr lang="fr-F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rial" panose="020B0604020202020204" pitchFamily="34" charset="0"/>
              </a:rPr>
              <a:t>A confirmer</a:t>
            </a:r>
          </a:p>
          <a:p>
            <a:pPr algn="ctr"/>
            <a:r>
              <a:rPr lang="fr-F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rial" panose="020B0604020202020204" pitchFamily="34" charset="0"/>
              </a:rPr>
              <a:t>Après analyse technique + devis</a:t>
            </a:r>
            <a:endParaRPr lang="fr-FR"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Arial" panose="020B0604020202020204" pitchFamily="34" charset="0"/>
            </a:endParaRPr>
          </a:p>
        </p:txBody>
      </p:sp>
      <p:pic>
        <p:nvPicPr>
          <p:cNvPr id="16" name="Image 15"/>
          <p:cNvPicPr>
            <a:picLocks noChangeAspect="1"/>
          </p:cNvPicPr>
          <p:nvPr/>
        </p:nvPicPr>
        <p:blipFill>
          <a:blip r:embed="rId4"/>
          <a:stretch>
            <a:fillRect/>
          </a:stretch>
        </p:blipFill>
        <p:spPr>
          <a:xfrm>
            <a:off x="8335593" y="5283575"/>
            <a:ext cx="873068" cy="669468"/>
          </a:xfrm>
          <a:prstGeom prst="rect">
            <a:avLst/>
          </a:prstGeom>
        </p:spPr>
      </p:pic>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246986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5597" y="4619625"/>
            <a:ext cx="5816928" cy="172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rial" panose="020B0604020202020204" pitchFamily="34" charset="0"/>
            </a:endParaRPr>
          </a:p>
        </p:txBody>
      </p:sp>
      <p:pic>
        <p:nvPicPr>
          <p:cNvPr id="3" name="Image 2"/>
          <p:cNvPicPr>
            <a:picLocks noChangeAspect="1"/>
          </p:cNvPicPr>
          <p:nvPr/>
        </p:nvPicPr>
        <p:blipFill>
          <a:blip r:embed="rId2"/>
          <a:stretch>
            <a:fillRect/>
          </a:stretch>
        </p:blipFill>
        <p:spPr>
          <a:xfrm>
            <a:off x="3114675" y="1443037"/>
            <a:ext cx="5962650" cy="3971925"/>
          </a:xfrm>
          <a:prstGeom prst="rect">
            <a:avLst/>
          </a:prstGeom>
        </p:spPr>
      </p:pic>
      <p:sp>
        <p:nvSpPr>
          <p:cNvPr id="5" name="Rectangle 4"/>
          <p:cNvSpPr/>
          <p:nvPr/>
        </p:nvSpPr>
        <p:spPr bwMode="auto">
          <a:xfrm rot="16200000">
            <a:off x="2667015" y="-2666981"/>
            <a:ext cx="6858003"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600" spc="300" dirty="0">
                <a:solidFill>
                  <a:schemeClr val="bg1"/>
                </a:solidFill>
                <a:cs typeface="Arial" panose="020B0604020202020204" pitchFamily="34" charset="0"/>
              </a:rPr>
              <a:t>   </a:t>
            </a:r>
          </a:p>
        </p:txBody>
      </p:sp>
      <p:sp>
        <p:nvSpPr>
          <p:cNvPr id="2" name="Titre 1"/>
          <p:cNvSpPr>
            <a:spLocks noGrp="1"/>
          </p:cNvSpPr>
          <p:nvPr>
            <p:ph type="ctrTitle"/>
          </p:nvPr>
        </p:nvSpPr>
        <p:spPr>
          <a:xfrm>
            <a:off x="350419" y="1036344"/>
            <a:ext cx="11491162" cy="2210262"/>
          </a:xfrm>
        </p:spPr>
        <p:txBody>
          <a:bodyPr>
            <a:noAutofit/>
          </a:bodyPr>
          <a:lstStyle/>
          <a:p>
            <a:pPr algn="just"/>
            <a:r>
              <a:rPr lang="fr-FR" sz="3200" dirty="0">
                <a:solidFill>
                  <a:srgbClr val="F9E16D"/>
                </a:solidFill>
                <a:latin typeface="+mn-lt"/>
                <a:ea typeface="Kozuka Gothic Pro L" panose="020B0200000000000000" pitchFamily="34" charset="-128"/>
                <a:cs typeface="Arial" panose="020B0604020202020204" pitchFamily="34" charset="0"/>
              </a:rPr>
              <a:t>La transition énergétique est un impératif et un gisement d’économies pour nos communes. La lutte contre la pollution lumineuse et pour la reconquête du ciel nocturne est à la fois une opportunité d’économies d’énergie et d’argent public. C’est une nécessité pour la protection de la biodiversité nocturne et de notre cadre de vie…</a:t>
            </a:r>
          </a:p>
        </p:txBody>
      </p:sp>
      <p:sp>
        <p:nvSpPr>
          <p:cNvPr id="9" name="Rectangle 8"/>
          <p:cNvSpPr/>
          <p:nvPr/>
        </p:nvSpPr>
        <p:spPr>
          <a:xfrm>
            <a:off x="838216" y="3419773"/>
            <a:ext cx="10515600" cy="2923877"/>
          </a:xfrm>
          <a:prstGeom prst="rect">
            <a:avLst/>
          </a:prstGeom>
        </p:spPr>
        <p:txBody>
          <a:bodyPr wrap="square">
            <a:spAutoFit/>
          </a:bodyPr>
          <a:lstStyle/>
          <a:p>
            <a:r>
              <a:rPr lang="fr-FR" sz="2800" b="1" dirty="0" smtClean="0">
                <a:solidFill>
                  <a:schemeClr val="bg1">
                    <a:lumMod val="95000"/>
                  </a:schemeClr>
                </a:solidFill>
                <a:cs typeface="Arial" panose="020B0604020202020204" pitchFamily="34" charset="0"/>
              </a:rPr>
              <a:t>Merci pour votre attention !</a:t>
            </a:r>
          </a:p>
          <a:p>
            <a:endParaRPr lang="fr-FR" sz="2800" b="1" dirty="0">
              <a:solidFill>
                <a:schemeClr val="bg1">
                  <a:lumMod val="95000"/>
                </a:schemeClr>
              </a:solidFill>
              <a:cs typeface="Arial" panose="020B0604020202020204" pitchFamily="34" charset="0"/>
            </a:endParaRPr>
          </a:p>
          <a:p>
            <a:r>
              <a:rPr lang="fr-FR" sz="2800" b="1" dirty="0" smtClean="0">
                <a:solidFill>
                  <a:schemeClr val="bg1">
                    <a:lumMod val="95000"/>
                  </a:schemeClr>
                </a:solidFill>
                <a:cs typeface="Arial" panose="020B0604020202020204" pitchFamily="34" charset="0"/>
              </a:rPr>
              <a:t>Chaleureux remerciements à :</a:t>
            </a:r>
          </a:p>
          <a:p>
            <a:endParaRPr lang="fr-FR" sz="2000" b="1" dirty="0" smtClean="0">
              <a:solidFill>
                <a:schemeClr val="bg1">
                  <a:lumMod val="95000"/>
                </a:schemeClr>
              </a:solidFill>
              <a:cs typeface="Arial" panose="020B0604020202020204" pitchFamily="34" charset="0"/>
            </a:endParaRPr>
          </a:p>
          <a:p>
            <a:r>
              <a:rPr lang="fr-FR" sz="2000" b="1" dirty="0">
                <a:solidFill>
                  <a:schemeClr val="bg1">
                    <a:lumMod val="95000"/>
                  </a:schemeClr>
                </a:solidFill>
                <a:cs typeface="Arial" panose="020B0604020202020204" pitchFamily="34" charset="0"/>
              </a:rPr>
              <a:t>Kevin </a:t>
            </a:r>
            <a:r>
              <a:rPr lang="fr-FR" sz="2000" b="1" dirty="0" err="1" smtClean="0">
                <a:solidFill>
                  <a:schemeClr val="bg1">
                    <a:lumMod val="95000"/>
                  </a:schemeClr>
                </a:solidFill>
                <a:cs typeface="Arial" panose="020B0604020202020204" pitchFamily="34" charset="0"/>
              </a:rPr>
              <a:t>Respaud</a:t>
            </a:r>
            <a:r>
              <a:rPr lang="fr-FR" sz="2000" b="1" dirty="0" smtClean="0">
                <a:solidFill>
                  <a:schemeClr val="bg1">
                    <a:lumMod val="95000"/>
                  </a:schemeClr>
                </a:solidFill>
                <a:cs typeface="Arial" panose="020B0604020202020204" pitchFamily="34" charset="0"/>
              </a:rPr>
              <a:t> et </a:t>
            </a:r>
            <a:r>
              <a:rPr lang="fr-FR" sz="2000" b="1" dirty="0">
                <a:solidFill>
                  <a:schemeClr val="bg1">
                    <a:lumMod val="95000"/>
                  </a:schemeClr>
                </a:solidFill>
                <a:cs typeface="Arial" panose="020B0604020202020204" pitchFamily="34" charset="0"/>
              </a:rPr>
              <a:t>Cassandre </a:t>
            </a:r>
            <a:r>
              <a:rPr lang="fr-FR" sz="2000" b="1" dirty="0" smtClean="0">
                <a:solidFill>
                  <a:schemeClr val="bg1">
                    <a:lumMod val="95000"/>
                  </a:schemeClr>
                </a:solidFill>
                <a:cs typeface="Arial" panose="020B0604020202020204" pitchFamily="34" charset="0"/>
              </a:rPr>
              <a:t>Rigaud du Service </a:t>
            </a:r>
            <a:r>
              <a:rPr lang="fr-FR" sz="2000" b="1" dirty="0">
                <a:solidFill>
                  <a:schemeClr val="bg1">
                    <a:lumMod val="95000"/>
                  </a:schemeClr>
                </a:solidFill>
                <a:cs typeface="Arial" panose="020B0604020202020204" pitchFamily="34" charset="0"/>
              </a:rPr>
              <a:t>Maîtrise de </a:t>
            </a:r>
            <a:r>
              <a:rPr lang="fr-FR" sz="2000" b="1" dirty="0" smtClean="0">
                <a:solidFill>
                  <a:schemeClr val="bg1">
                    <a:lumMod val="95000"/>
                  </a:schemeClr>
                </a:solidFill>
                <a:cs typeface="Arial" panose="020B0604020202020204" pitchFamily="34" charset="0"/>
              </a:rPr>
              <a:t>l’énergie </a:t>
            </a:r>
            <a:endParaRPr lang="fr-FR" dirty="0">
              <a:solidFill>
                <a:schemeClr val="bg1"/>
              </a:solidFill>
              <a:cs typeface="Arial" panose="020B0604020202020204" pitchFamily="34" charset="0"/>
            </a:endParaRPr>
          </a:p>
          <a:p>
            <a:endParaRPr lang="fr-FR" sz="2000" b="1" dirty="0">
              <a:solidFill>
                <a:schemeClr val="bg1"/>
              </a:solidFill>
              <a:cs typeface="Arial" panose="020B0604020202020204" pitchFamily="34" charset="0"/>
            </a:endParaRPr>
          </a:p>
          <a:p>
            <a:r>
              <a:rPr lang="fr-FR" sz="2000" b="1" dirty="0" smtClean="0">
                <a:solidFill>
                  <a:schemeClr val="bg1"/>
                </a:solidFill>
                <a:cs typeface="Arial" panose="020B0604020202020204" pitchFamily="34" charset="0"/>
              </a:rPr>
              <a:t>L’ANPCEN www.anpcen.fr</a:t>
            </a:r>
          </a:p>
          <a:p>
            <a:r>
              <a:rPr lang="fr-FR" sz="2000" b="1" dirty="0" smtClean="0">
                <a:solidFill>
                  <a:schemeClr val="bg1"/>
                </a:solidFill>
                <a:cs typeface="Arial" panose="020B0604020202020204" pitchFamily="34" charset="0"/>
              </a:rPr>
              <a:t>Association Nationale pour la Préservation du Ciel et de l’Environnement Nocturne</a:t>
            </a:r>
            <a:endParaRPr lang="fr-FR" sz="2000" b="1" dirty="0">
              <a:solidFill>
                <a:schemeClr val="bg1">
                  <a:lumMod val="95000"/>
                </a:schemeClr>
              </a:solidFill>
              <a:cs typeface="Arial" panose="020B0604020202020204" pitchFamily="34" charset="0"/>
            </a:endParaRPr>
          </a:p>
        </p:txBody>
      </p:sp>
      <p:grpSp>
        <p:nvGrpSpPr>
          <p:cNvPr id="8" name="Groupe 7"/>
          <p:cNvGrpSpPr/>
          <p:nvPr/>
        </p:nvGrpSpPr>
        <p:grpSpPr>
          <a:xfrm>
            <a:off x="8772524" y="4295775"/>
            <a:ext cx="885825" cy="963465"/>
            <a:chOff x="9669100" y="344032"/>
            <a:chExt cx="1572505" cy="2002438"/>
          </a:xfrm>
        </p:grpSpPr>
        <p:sp>
          <p:nvSpPr>
            <p:cNvPr id="11" name="Rectangle 10"/>
            <p:cNvSpPr/>
            <p:nvPr/>
          </p:nvSpPr>
          <p:spPr>
            <a:xfrm>
              <a:off x="9669100" y="344032"/>
              <a:ext cx="1572505" cy="200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2411" y="419874"/>
              <a:ext cx="1379194" cy="1864086"/>
            </a:xfrm>
            <a:prstGeom prst="rect">
              <a:avLst/>
            </a:prstGeom>
          </p:spPr>
        </p:pic>
      </p:grpSp>
      <p:pic>
        <p:nvPicPr>
          <p:cNvPr id="32770" name="Picture 2" descr="https://www.anpcen.fr/images/LOGO-ANPCEN-20-A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78" t="13163" r="41702" b="27915"/>
          <a:stretch/>
        </p:blipFill>
        <p:spPr bwMode="auto">
          <a:xfrm>
            <a:off x="10197109" y="5153027"/>
            <a:ext cx="1156707" cy="119062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192323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219076" y="195991"/>
            <a:ext cx="9953625" cy="651323"/>
          </a:xfrm>
        </p:spPr>
        <p:txBody>
          <a:bodyPr>
            <a:normAutofit/>
          </a:bodyPr>
          <a:lstStyle/>
          <a:p>
            <a:pPr marL="361950" algn="l"/>
            <a:r>
              <a:rPr lang="fr-FR" sz="3600" dirty="0" smtClean="0">
                <a:solidFill>
                  <a:srgbClr val="F9EE5A"/>
                </a:solidFill>
                <a:latin typeface="+mn-lt"/>
                <a:cs typeface="Arial" panose="020B0604020202020204" pitchFamily="34" charset="0"/>
              </a:rPr>
              <a:t>Agenda</a:t>
            </a:r>
            <a:endParaRPr lang="fr-FR" sz="3600" b="1" i="1" dirty="0">
              <a:solidFill>
                <a:srgbClr val="F9EE5A"/>
              </a:solidFill>
              <a:latin typeface="+mn-lt"/>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graphicFrame>
        <p:nvGraphicFramePr>
          <p:cNvPr id="13" name="Diagramme 12"/>
          <p:cNvGraphicFramePr/>
          <p:nvPr>
            <p:extLst>
              <p:ext uri="{D42A27DB-BD31-4B8C-83A1-F6EECF244321}">
                <p14:modId xmlns:p14="http://schemas.microsoft.com/office/powerpoint/2010/main" val="1766284689"/>
              </p:ext>
            </p:extLst>
          </p:nvPr>
        </p:nvGraphicFramePr>
        <p:xfrm>
          <a:off x="3987800" y="1314056"/>
          <a:ext cx="6601254" cy="482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84" y="1320800"/>
            <a:ext cx="3378563" cy="478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785813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1543"/>
            <a:ext cx="12192000" cy="698621"/>
          </a:xfrm>
        </p:spPr>
        <p:txBody>
          <a:bodyPr>
            <a:noAutofit/>
          </a:bodyPr>
          <a:lstStyle/>
          <a:p>
            <a:pPr marL="361950" algn="l"/>
            <a:r>
              <a:rPr lang="fr-FR" sz="3600" b="1" i="1" dirty="0" smtClean="0">
                <a:solidFill>
                  <a:srgbClr val="F9EE5A"/>
                </a:solidFill>
                <a:latin typeface="+mn-lt"/>
                <a:cs typeface="Arial" panose="020B0604020202020204" pitchFamily="34" charset="0"/>
              </a:rPr>
              <a:t>Qu’est ce que la </a:t>
            </a:r>
            <a:r>
              <a:rPr lang="fr-FR" sz="3600" b="1" i="1" dirty="0">
                <a:solidFill>
                  <a:srgbClr val="F9EE5A"/>
                </a:solidFill>
                <a:latin typeface="+mn-lt"/>
                <a:cs typeface="Arial" panose="020B0604020202020204" pitchFamily="34" charset="0"/>
              </a:rPr>
              <a:t>p</a:t>
            </a:r>
            <a:r>
              <a:rPr lang="fr-FR" sz="3600" b="1" i="1" dirty="0" smtClean="0">
                <a:solidFill>
                  <a:srgbClr val="F9EE5A"/>
                </a:solidFill>
                <a:latin typeface="+mn-lt"/>
                <a:cs typeface="Arial" panose="020B0604020202020204" pitchFamily="34" charset="0"/>
              </a:rPr>
              <a:t>ollution lumineuse ?</a:t>
            </a:r>
            <a:endParaRPr lang="fr-FR" sz="3600" b="1" i="1" dirty="0">
              <a:solidFill>
                <a:srgbClr val="F9EE5A"/>
              </a:solidFill>
              <a:latin typeface="+mn-lt"/>
              <a:cs typeface="Arial" panose="020B0604020202020204" pitchFamily="34" charset="0"/>
            </a:endParaRPr>
          </a:p>
        </p:txBody>
      </p:sp>
      <p:sp>
        <p:nvSpPr>
          <p:cNvPr id="8" name="Rectangle 7"/>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pic>
        <p:nvPicPr>
          <p:cNvPr id="12" name="Picture 2" descr="Mairie de Montaigut-Sur-S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4" name="Sous-titre 3"/>
          <p:cNvSpPr>
            <a:spLocks noGrp="1"/>
          </p:cNvSpPr>
          <p:nvPr>
            <p:ph type="subTitle" idx="1"/>
          </p:nvPr>
        </p:nvSpPr>
        <p:spPr>
          <a:xfrm>
            <a:off x="972065" y="5694449"/>
            <a:ext cx="9144000" cy="483930"/>
          </a:xfrm>
        </p:spPr>
        <p:txBody>
          <a:bodyPr/>
          <a:lstStyle/>
          <a:p>
            <a:r>
              <a:rPr lang="fr-FR" dirty="0"/>
              <a:t>En 25 ans, la production de lumière artificielle aurait doublé en France </a:t>
            </a:r>
          </a:p>
        </p:txBody>
      </p:sp>
      <p:sp>
        <p:nvSpPr>
          <p:cNvPr id="5" name="Rectangle 4"/>
          <p:cNvSpPr/>
          <p:nvPr/>
        </p:nvSpPr>
        <p:spPr>
          <a:xfrm>
            <a:off x="848496" y="1118658"/>
            <a:ext cx="9819503" cy="1200329"/>
          </a:xfrm>
          <a:prstGeom prst="rect">
            <a:avLst/>
          </a:prstGeom>
        </p:spPr>
        <p:txBody>
          <a:bodyPr wrap="square">
            <a:spAutoFit/>
          </a:bodyPr>
          <a:lstStyle/>
          <a:p>
            <a:r>
              <a:rPr lang="fr-FR" sz="2400" dirty="0" smtClean="0"/>
              <a:t>La « </a:t>
            </a:r>
            <a:r>
              <a:rPr lang="fr-FR" sz="2400" dirty="0"/>
              <a:t>pollution lumineuse » désigne à la fois l’excès de lumière artificielle émise par les activités humaines et ses nuisances sur notre économie, la santé, la biodiversité et les ressources de la Planète</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7" t="1297" r="1774" b="-1297"/>
          <a:stretch/>
        </p:blipFill>
        <p:spPr bwMode="auto">
          <a:xfrm>
            <a:off x="1454549" y="2349071"/>
            <a:ext cx="8910639"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pied de page 5"/>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426060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0" y="131543"/>
            <a:ext cx="12192000" cy="698621"/>
          </a:xfrm>
        </p:spPr>
        <p:txBody>
          <a:bodyPr>
            <a:noAutofit/>
          </a:bodyPr>
          <a:lstStyle/>
          <a:p>
            <a:pPr marL="361950" algn="l"/>
            <a:r>
              <a:rPr lang="fr-FR" sz="3600" b="1" i="1" dirty="0" smtClean="0">
                <a:solidFill>
                  <a:srgbClr val="F9EE5A"/>
                </a:solidFill>
                <a:latin typeface="+mn-lt"/>
                <a:cs typeface="Arial" panose="020B0604020202020204" pitchFamily="34" charset="0"/>
              </a:rPr>
              <a:t>Pollution </a:t>
            </a:r>
            <a:r>
              <a:rPr lang="fr-FR" sz="3600" b="1" i="1" dirty="0">
                <a:solidFill>
                  <a:srgbClr val="F9EE5A"/>
                </a:solidFill>
                <a:latin typeface="+mn-lt"/>
                <a:cs typeface="Arial" panose="020B0604020202020204" pitchFamily="34" charset="0"/>
              </a:rPr>
              <a:t>nocturne</a:t>
            </a:r>
          </a:p>
        </p:txBody>
      </p:sp>
      <p:sp>
        <p:nvSpPr>
          <p:cNvPr id="3" name="Sous-titre 2"/>
          <p:cNvSpPr>
            <a:spLocks noGrp="1"/>
          </p:cNvSpPr>
          <p:nvPr>
            <p:ph type="subTitle" idx="1"/>
          </p:nvPr>
        </p:nvSpPr>
        <p:spPr>
          <a:xfrm>
            <a:off x="8227939" y="963978"/>
            <a:ext cx="3580647" cy="3104981"/>
          </a:xfrm>
        </p:spPr>
        <p:txBody>
          <a:bodyPr>
            <a:normAutofit/>
          </a:bodyPr>
          <a:lstStyle/>
          <a:p>
            <a:pPr>
              <a:lnSpc>
                <a:spcPct val="150000"/>
              </a:lnSpc>
            </a:pPr>
            <a:r>
              <a:rPr lang="fr-FR" sz="2800" dirty="0">
                <a:cs typeface="Arial" panose="020B0604020202020204" pitchFamily="34" charset="0"/>
              </a:rPr>
              <a:t>Le halo </a:t>
            </a:r>
            <a:r>
              <a:rPr lang="fr-FR" sz="2800" dirty="0" smtClean="0">
                <a:cs typeface="Arial" panose="020B0604020202020204" pitchFamily="34" charset="0"/>
              </a:rPr>
              <a:t>lumineux au-dessus </a:t>
            </a:r>
            <a:r>
              <a:rPr lang="fr-FR" sz="2800" dirty="0">
                <a:cs typeface="Arial" panose="020B0604020202020204" pitchFamily="34" charset="0"/>
              </a:rPr>
              <a:t>des communes a fait perdre la capacité de contempler le ciel.</a:t>
            </a:r>
          </a:p>
          <a:p>
            <a:pPr>
              <a:lnSpc>
                <a:spcPct val="120000"/>
              </a:lnSpc>
            </a:pPr>
            <a:endParaRPr lang="fr-FR" sz="700" dirty="0"/>
          </a:p>
          <a:p>
            <a:pPr>
              <a:lnSpc>
                <a:spcPct val="120000"/>
              </a:lnSpc>
            </a:pPr>
            <a:endParaRPr lang="fr-FR" sz="700" dirty="0"/>
          </a:p>
          <a:p>
            <a:pPr>
              <a:lnSpc>
                <a:spcPct val="120000"/>
              </a:lnSpc>
            </a:pPr>
            <a:endParaRPr lang="fr-FR" sz="700" dirty="0"/>
          </a:p>
          <a:p>
            <a:pPr>
              <a:lnSpc>
                <a:spcPct val="120000"/>
              </a:lnSpc>
            </a:pPr>
            <a:endParaRPr lang="fr-FR" sz="7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17" y="956773"/>
            <a:ext cx="7619371" cy="5615476"/>
          </a:xfrm>
          <a:prstGeom prst="rect">
            <a:avLst/>
          </a:prstGeom>
        </p:spPr>
      </p:pic>
      <p:sp>
        <p:nvSpPr>
          <p:cNvPr id="8" name="Rectangle 7"/>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pic>
        <p:nvPicPr>
          <p:cNvPr id="12"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98492" y="4255186"/>
            <a:ext cx="3773002" cy="1697068"/>
          </a:xfrm>
          <a:prstGeom prst="rect">
            <a:avLst/>
          </a:prstGeom>
        </p:spPr>
        <p:txBody>
          <a:bodyPr wrap="square">
            <a:spAutoFit/>
          </a:bodyPr>
          <a:lstStyle/>
          <a:p>
            <a:pPr algn="ctr">
              <a:lnSpc>
                <a:spcPct val="150000"/>
              </a:lnSpc>
            </a:pPr>
            <a:r>
              <a:rPr lang="fr-FR" sz="2400" dirty="0"/>
              <a:t> Label de l’ANPCEN « Villes et villages étoilés » décerné à plus de 570 communes.</a:t>
            </a:r>
          </a:p>
        </p:txBody>
      </p:sp>
      <p:sp>
        <p:nvSpPr>
          <p:cNvPr id="9" name="Espace réservé du pied de page 8"/>
          <p:cNvSpPr>
            <a:spLocks noGrp="1"/>
          </p:cNvSpPr>
          <p:nvPr>
            <p:ph type="ftr" sz="quarter" idx="11"/>
          </p:nvPr>
        </p:nvSpPr>
        <p:spPr>
          <a:xfrm>
            <a:off x="4038600" y="6489700"/>
            <a:ext cx="4114800" cy="365125"/>
          </a:xfrm>
        </p:spPr>
        <p:txBody>
          <a:bodyPr/>
          <a:lstStyle/>
          <a:p>
            <a:r>
              <a:rPr lang="fr-FR" dirty="0" smtClean="0"/>
              <a:t>Extinction de Nuit - Montaigut sur Save 2021-03</a:t>
            </a:r>
            <a:endParaRPr lang="fr-FR" dirty="0"/>
          </a:p>
        </p:txBody>
      </p:sp>
    </p:spTree>
    <p:extLst>
      <p:ext uri="{BB962C8B-B14F-4D97-AF65-F5344CB8AC3E}">
        <p14:creationId xmlns:p14="http://schemas.microsoft.com/office/powerpoint/2010/main" val="35070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528" y="137209"/>
            <a:ext cx="11175999" cy="698621"/>
          </a:xfrm>
        </p:spPr>
        <p:txBody>
          <a:bodyPr>
            <a:normAutofit/>
          </a:bodyPr>
          <a:lstStyle/>
          <a:p>
            <a:pPr marL="361950" algn="l"/>
            <a:r>
              <a:rPr lang="fr-FR" sz="3600" b="1" i="1" dirty="0" smtClean="0">
                <a:solidFill>
                  <a:srgbClr val="F9EE5A"/>
                </a:solidFill>
                <a:latin typeface="+mn-lt"/>
                <a:cs typeface="Arial" panose="020B0604020202020204" pitchFamily="34" charset="0"/>
              </a:rPr>
              <a:t>Impact majeur sur la Biodiversité</a:t>
            </a:r>
            <a:endParaRPr lang="fr-FR" sz="3600" b="1" i="1" dirty="0">
              <a:solidFill>
                <a:srgbClr val="F9EE5A"/>
              </a:solidFill>
              <a:latin typeface="+mn-lt"/>
              <a:cs typeface="Arial" panose="020B0604020202020204" pitchFamily="34" charset="0"/>
            </a:endParaRPr>
          </a:p>
        </p:txBody>
      </p:sp>
      <p:sp>
        <p:nvSpPr>
          <p:cNvPr id="3" name="Sous-titre 2"/>
          <p:cNvSpPr>
            <a:spLocks noGrp="1"/>
          </p:cNvSpPr>
          <p:nvPr>
            <p:ph type="subTitle" idx="1"/>
          </p:nvPr>
        </p:nvSpPr>
        <p:spPr>
          <a:xfrm>
            <a:off x="261773" y="991223"/>
            <a:ext cx="11512061" cy="1414909"/>
          </a:xfrm>
        </p:spPr>
        <p:txBody>
          <a:bodyPr>
            <a:normAutofit/>
          </a:bodyPr>
          <a:lstStyle/>
          <a:p>
            <a:pPr algn="just"/>
            <a:r>
              <a:rPr lang="fr-FR" b="1" dirty="0" smtClean="0">
                <a:cs typeface="Arial" panose="020B0604020202020204" pitchFamily="34" charset="0"/>
              </a:rPr>
              <a:t>Le métabolisme animal et végétal a besoin </a:t>
            </a:r>
            <a:r>
              <a:rPr lang="fr-FR" dirty="0" smtClean="0">
                <a:cs typeface="Arial" panose="020B0604020202020204" pitchFamily="34" charset="0"/>
              </a:rPr>
              <a:t>d’</a:t>
            </a:r>
            <a:r>
              <a:rPr lang="fr-FR" b="1" dirty="0" smtClean="0">
                <a:cs typeface="Arial" panose="020B0604020202020204" pitchFamily="34" charset="0"/>
              </a:rPr>
              <a:t>alternance jour / nuit</a:t>
            </a:r>
            <a:r>
              <a:rPr lang="fr-FR" dirty="0" smtClean="0">
                <a:cs typeface="Arial" panose="020B0604020202020204" pitchFamily="34" charset="0"/>
              </a:rPr>
              <a:t>.</a:t>
            </a:r>
          </a:p>
          <a:p>
            <a:pPr algn="l"/>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362" y="4645493"/>
            <a:ext cx="1482478" cy="1561544"/>
          </a:xfrm>
          <a:prstGeom prst="rect">
            <a:avLst/>
          </a:prstGeom>
        </p:spPr>
      </p:pic>
      <p:sp>
        <p:nvSpPr>
          <p:cNvPr id="8" name="ZoneTexte 7"/>
          <p:cNvSpPr txBox="1"/>
          <p:nvPr/>
        </p:nvSpPr>
        <p:spPr>
          <a:xfrm>
            <a:off x="3190571" y="3193040"/>
            <a:ext cx="8853076" cy="1938992"/>
          </a:xfrm>
          <a:prstGeom prst="rect">
            <a:avLst/>
          </a:prstGeom>
          <a:noFill/>
        </p:spPr>
        <p:txBody>
          <a:bodyPr wrap="square" rtlCol="0">
            <a:spAutoFit/>
          </a:bodyPr>
          <a:lstStyle/>
          <a:p>
            <a:pPr marL="285750" indent="-285750" algn="just">
              <a:buFont typeface="Arial" panose="020B0604020202020204" pitchFamily="34" charset="0"/>
              <a:buChar char="•"/>
            </a:pPr>
            <a:r>
              <a:rPr lang="fr-FR" sz="2000" b="1" dirty="0" smtClean="0">
                <a:solidFill>
                  <a:srgbClr val="015A8F"/>
                </a:solidFill>
                <a:cs typeface="Arial" panose="020B0604020202020204" pitchFamily="34" charset="0"/>
              </a:rPr>
              <a:t>Perturbe les </a:t>
            </a:r>
            <a:r>
              <a:rPr lang="fr-FR" sz="2000" b="1" dirty="0">
                <a:solidFill>
                  <a:srgbClr val="015A8F"/>
                </a:solidFill>
                <a:cs typeface="Arial" panose="020B0604020202020204" pitchFamily="34" charset="0"/>
              </a:rPr>
              <a:t>cycles </a:t>
            </a:r>
            <a:r>
              <a:rPr lang="fr-FR" sz="2000" dirty="0">
                <a:solidFill>
                  <a:srgbClr val="015A8F"/>
                </a:solidFill>
                <a:cs typeface="Arial" panose="020B0604020202020204" pitchFamily="34" charset="0"/>
              </a:rPr>
              <a:t>de </a:t>
            </a:r>
            <a:r>
              <a:rPr lang="fr-FR" sz="2000" dirty="0" smtClean="0">
                <a:solidFill>
                  <a:srgbClr val="015A8F"/>
                </a:solidFill>
                <a:cs typeface="Arial" panose="020B0604020202020204" pitchFamily="34" charset="0"/>
              </a:rPr>
              <a:t>vie et </a:t>
            </a:r>
            <a:r>
              <a:rPr lang="fr-FR" sz="2000" b="1" dirty="0" smtClean="0">
                <a:solidFill>
                  <a:srgbClr val="015A8F"/>
                </a:solidFill>
                <a:cs typeface="Arial" panose="020B0604020202020204" pitchFamily="34" charset="0"/>
              </a:rPr>
              <a:t>reproduction</a:t>
            </a:r>
            <a:r>
              <a:rPr lang="fr-FR" sz="2000" dirty="0" smtClean="0">
                <a:solidFill>
                  <a:srgbClr val="015A8F"/>
                </a:solidFill>
                <a:cs typeface="Arial" panose="020B0604020202020204" pitchFamily="34" charset="0"/>
              </a:rPr>
              <a:t> (</a:t>
            </a:r>
            <a:r>
              <a:rPr lang="fr-FR" sz="2000" i="1" dirty="0" smtClean="0">
                <a:solidFill>
                  <a:srgbClr val="015A8F"/>
                </a:solidFill>
                <a:cs typeface="Arial" panose="020B0604020202020204" pitchFamily="34" charset="0"/>
              </a:rPr>
              <a:t>oiseaux, lucioles, amphibiens</a:t>
            </a:r>
            <a:r>
              <a:rPr lang="fr-FR" sz="2000" dirty="0" smtClean="0">
                <a:solidFill>
                  <a:srgbClr val="015A8F"/>
                </a:solidFill>
                <a:cs typeface="Arial" panose="020B0604020202020204" pitchFamily="34" charset="0"/>
              </a:rPr>
              <a:t>)</a:t>
            </a:r>
            <a:endParaRPr lang="fr-FR" sz="2000" dirty="0">
              <a:solidFill>
                <a:srgbClr val="015A8F"/>
              </a:solidFill>
              <a:cs typeface="Arial" panose="020B0604020202020204" pitchFamily="34" charset="0"/>
            </a:endParaRPr>
          </a:p>
          <a:p>
            <a:pPr marL="285750" indent="-285750" algn="just">
              <a:buFont typeface="Arial" panose="020B0604020202020204" pitchFamily="34" charset="0"/>
              <a:buChar char="•"/>
            </a:pPr>
            <a:r>
              <a:rPr lang="fr-FR" sz="2000" dirty="0" smtClean="0">
                <a:solidFill>
                  <a:srgbClr val="015A8F"/>
                </a:solidFill>
                <a:cs typeface="Arial" panose="020B0604020202020204" pitchFamily="34" charset="0"/>
              </a:rPr>
              <a:t>Impacte les </a:t>
            </a:r>
            <a:r>
              <a:rPr lang="fr-FR" sz="2000" b="1" dirty="0" smtClean="0">
                <a:solidFill>
                  <a:srgbClr val="015A8F"/>
                </a:solidFill>
                <a:cs typeface="Arial" panose="020B0604020202020204" pitchFamily="34" charset="0"/>
              </a:rPr>
              <a:t>déplacements</a:t>
            </a:r>
            <a:r>
              <a:rPr lang="fr-FR" sz="2000" dirty="0" smtClean="0">
                <a:solidFill>
                  <a:srgbClr val="015A8F"/>
                </a:solidFill>
                <a:cs typeface="Arial" panose="020B0604020202020204" pitchFamily="34" charset="0"/>
              </a:rPr>
              <a:t> : attraction (</a:t>
            </a:r>
            <a:r>
              <a:rPr lang="fr-FR" sz="2000" i="1" dirty="0" smtClean="0">
                <a:solidFill>
                  <a:srgbClr val="015A8F"/>
                </a:solidFill>
                <a:cs typeface="Arial" panose="020B0604020202020204" pitchFamily="34" charset="0"/>
              </a:rPr>
              <a:t>papillons</a:t>
            </a:r>
            <a:r>
              <a:rPr lang="fr-FR" sz="2000" dirty="0" smtClean="0">
                <a:solidFill>
                  <a:srgbClr val="015A8F"/>
                </a:solidFill>
                <a:cs typeface="Arial" panose="020B0604020202020204" pitchFamily="34" charset="0"/>
              </a:rPr>
              <a:t>) / répulsion ou désorientation</a:t>
            </a:r>
            <a:endParaRPr lang="fr-FR" sz="2000" dirty="0">
              <a:solidFill>
                <a:srgbClr val="015A8F"/>
              </a:solidFill>
              <a:cs typeface="Arial" panose="020B0604020202020204" pitchFamily="34" charset="0"/>
            </a:endParaRPr>
          </a:p>
          <a:p>
            <a:pPr marL="285750" indent="-285750" algn="just">
              <a:buFont typeface="Arial" panose="020B0604020202020204" pitchFamily="34" charset="0"/>
              <a:buChar char="•"/>
            </a:pPr>
            <a:r>
              <a:rPr lang="fr-FR" sz="2000" dirty="0" smtClean="0">
                <a:solidFill>
                  <a:srgbClr val="015A8F"/>
                </a:solidFill>
                <a:cs typeface="Arial" panose="020B0604020202020204" pitchFamily="34" charset="0"/>
              </a:rPr>
              <a:t>Réduit l’activité nocturne </a:t>
            </a:r>
            <a:r>
              <a:rPr lang="fr-FR" sz="2000" dirty="0" smtClean="0">
                <a:solidFill>
                  <a:srgbClr val="015A8F"/>
                </a:solidFill>
                <a:cs typeface="Arial" panose="020B0604020202020204" pitchFamily="34" charset="0"/>
                <a:sym typeface="Wingdings" panose="05000000000000000000" pitchFamily="2" charset="2"/>
              </a:rPr>
              <a:t> baisse de </a:t>
            </a:r>
            <a:r>
              <a:rPr lang="fr-FR" sz="2000" b="1" dirty="0" smtClean="0">
                <a:solidFill>
                  <a:srgbClr val="015A8F"/>
                </a:solidFill>
                <a:cs typeface="Arial" panose="020B0604020202020204" pitchFamily="34" charset="0"/>
                <a:sym typeface="Wingdings" panose="05000000000000000000" pitchFamily="2" charset="2"/>
              </a:rPr>
              <a:t>l’</a:t>
            </a:r>
            <a:r>
              <a:rPr lang="fr-FR" sz="2000" b="1" dirty="0">
                <a:solidFill>
                  <a:srgbClr val="015A8F"/>
                </a:solidFill>
                <a:cs typeface="Arial" panose="020B0604020202020204" pitchFamily="34" charset="0"/>
              </a:rPr>
              <a:t>alimentation</a:t>
            </a:r>
            <a:r>
              <a:rPr lang="fr-FR" sz="2000" dirty="0">
                <a:solidFill>
                  <a:srgbClr val="015A8F"/>
                </a:solidFill>
                <a:cs typeface="Arial" panose="020B0604020202020204" pitchFamily="34" charset="0"/>
              </a:rPr>
              <a:t> (</a:t>
            </a:r>
            <a:r>
              <a:rPr lang="fr-FR" sz="2000" i="1" dirty="0">
                <a:solidFill>
                  <a:srgbClr val="015A8F"/>
                </a:solidFill>
                <a:cs typeface="Arial" panose="020B0604020202020204" pitchFamily="34" charset="0"/>
              </a:rPr>
              <a:t>hiboux, </a:t>
            </a:r>
            <a:r>
              <a:rPr lang="fr-FR" sz="2000" i="1" dirty="0" smtClean="0">
                <a:solidFill>
                  <a:srgbClr val="015A8F"/>
                </a:solidFill>
                <a:cs typeface="Arial" panose="020B0604020202020204" pitchFamily="34" charset="0"/>
              </a:rPr>
              <a:t>chauves-souris</a:t>
            </a:r>
            <a:r>
              <a:rPr lang="fr-FR" sz="2000" dirty="0" smtClean="0">
                <a:solidFill>
                  <a:srgbClr val="015A8F"/>
                </a:solidFill>
                <a:cs typeface="Arial" panose="020B0604020202020204" pitchFamily="34" charset="0"/>
              </a:rPr>
              <a:t>)</a:t>
            </a:r>
          </a:p>
          <a:p>
            <a:pPr marL="285750" indent="-285750" algn="just">
              <a:buFont typeface="Arial" panose="020B0604020202020204" pitchFamily="34" charset="0"/>
              <a:buChar char="•"/>
            </a:pPr>
            <a:r>
              <a:rPr lang="fr-FR" sz="2000" dirty="0" smtClean="0">
                <a:solidFill>
                  <a:srgbClr val="015A8F"/>
                </a:solidFill>
                <a:cs typeface="Arial" panose="020B0604020202020204" pitchFamily="34" charset="0"/>
              </a:rPr>
              <a:t>Réduit et fractionne des </a:t>
            </a:r>
            <a:r>
              <a:rPr lang="fr-FR" sz="2000" b="1" dirty="0" smtClean="0">
                <a:solidFill>
                  <a:srgbClr val="015A8F"/>
                </a:solidFill>
                <a:cs typeface="Arial" panose="020B0604020202020204" pitchFamily="34" charset="0"/>
              </a:rPr>
              <a:t>habitats </a:t>
            </a:r>
            <a:r>
              <a:rPr lang="fr-FR" sz="2000" i="1" dirty="0" smtClean="0">
                <a:solidFill>
                  <a:srgbClr val="015A8F"/>
                </a:solidFill>
                <a:cs typeface="Arial" panose="020B0604020202020204" pitchFamily="34" charset="0"/>
              </a:rPr>
              <a:t>(chouettes, rongeurs</a:t>
            </a:r>
            <a:r>
              <a:rPr lang="fr-FR" sz="2000" i="1" dirty="0">
                <a:solidFill>
                  <a:srgbClr val="015A8F"/>
                </a:solidFill>
                <a:cs typeface="Arial" panose="020B0604020202020204" pitchFamily="34" charset="0"/>
              </a:rPr>
              <a:t>, amphibiens, </a:t>
            </a:r>
            <a:r>
              <a:rPr lang="fr-FR" sz="2000" i="1" dirty="0" smtClean="0">
                <a:solidFill>
                  <a:srgbClr val="015A8F"/>
                </a:solidFill>
                <a:cs typeface="Arial" panose="020B0604020202020204" pitchFamily="34" charset="0"/>
              </a:rPr>
              <a:t>oiseaux)</a:t>
            </a:r>
          </a:p>
          <a:p>
            <a:pPr marL="285750" indent="-285750" algn="just">
              <a:buFont typeface="Arial" panose="020B0604020202020204" pitchFamily="34" charset="0"/>
              <a:buChar char="•"/>
            </a:pPr>
            <a:r>
              <a:rPr lang="fr-FR" sz="2000" dirty="0" smtClean="0">
                <a:solidFill>
                  <a:srgbClr val="015A8F"/>
                </a:solidFill>
                <a:cs typeface="Arial" panose="020B0604020202020204" pitchFamily="34" charset="0"/>
              </a:rPr>
              <a:t>Expose </a:t>
            </a:r>
            <a:r>
              <a:rPr lang="fr-FR" sz="2000" dirty="0">
                <a:solidFill>
                  <a:srgbClr val="015A8F"/>
                </a:solidFill>
                <a:cs typeface="Arial" panose="020B0604020202020204" pitchFamily="34" charset="0"/>
              </a:rPr>
              <a:t>à une </a:t>
            </a:r>
            <a:r>
              <a:rPr lang="fr-FR" sz="2000" b="1" dirty="0">
                <a:solidFill>
                  <a:srgbClr val="015A8F"/>
                </a:solidFill>
                <a:cs typeface="Arial" panose="020B0604020202020204" pitchFamily="34" charset="0"/>
              </a:rPr>
              <a:t>sur prédation </a:t>
            </a:r>
            <a:r>
              <a:rPr lang="fr-FR" sz="2000" dirty="0">
                <a:solidFill>
                  <a:srgbClr val="015A8F"/>
                </a:solidFill>
                <a:cs typeface="Arial" panose="020B0604020202020204" pitchFamily="34" charset="0"/>
              </a:rPr>
              <a:t>(</a:t>
            </a:r>
            <a:r>
              <a:rPr lang="fr-FR" sz="2000" i="1" dirty="0">
                <a:solidFill>
                  <a:srgbClr val="015A8F"/>
                </a:solidFill>
                <a:cs typeface="Arial" panose="020B0604020202020204" pitchFamily="34" charset="0"/>
              </a:rPr>
              <a:t>insectes</a:t>
            </a:r>
            <a:r>
              <a:rPr lang="fr-FR" sz="2000" dirty="0">
                <a:solidFill>
                  <a:srgbClr val="015A8F"/>
                </a:solidFill>
                <a:cs typeface="Arial" panose="020B0604020202020204" pitchFamily="34" charset="0"/>
              </a:rPr>
              <a:t>)</a:t>
            </a:r>
          </a:p>
          <a:p>
            <a:pPr marL="285750" indent="-285750" algn="just">
              <a:buFont typeface="Arial" panose="020B0604020202020204" pitchFamily="34" charset="0"/>
              <a:buChar char="•"/>
            </a:pPr>
            <a:endParaRPr lang="fr-FR" sz="2000" i="1" dirty="0">
              <a:solidFill>
                <a:srgbClr val="015A8F"/>
              </a:solidFill>
              <a:cs typeface="Arial" panose="020B0604020202020204" pitchFamily="34" charset="0"/>
            </a:endParaRPr>
          </a:p>
        </p:txBody>
      </p:sp>
      <p:sp>
        <p:nvSpPr>
          <p:cNvPr id="9" name="ZoneTexte 8"/>
          <p:cNvSpPr txBox="1"/>
          <p:nvPr/>
        </p:nvSpPr>
        <p:spPr>
          <a:xfrm>
            <a:off x="2533475" y="5790462"/>
            <a:ext cx="9894571" cy="523220"/>
          </a:xfrm>
          <a:prstGeom prst="rect">
            <a:avLst/>
          </a:prstGeom>
          <a:noFill/>
        </p:spPr>
        <p:txBody>
          <a:bodyPr wrap="square" rtlCol="0">
            <a:spAutoFit/>
          </a:bodyPr>
          <a:lstStyle/>
          <a:p>
            <a:pPr algn="just"/>
            <a:r>
              <a:rPr lang="fr-FR" sz="2800" b="1" dirty="0">
                <a:solidFill>
                  <a:srgbClr val="FF0066"/>
                </a:solidFill>
                <a:cs typeface="Arial" panose="020B0604020202020204" pitchFamily="34" charset="0"/>
              </a:rPr>
              <a:t>Partager la nuit avec l’ensemble du </a:t>
            </a:r>
            <a:r>
              <a:rPr lang="fr-FR" sz="2800" b="1" dirty="0" smtClean="0">
                <a:solidFill>
                  <a:srgbClr val="FF0066"/>
                </a:solidFill>
                <a:cs typeface="Arial" panose="020B0604020202020204" pitchFamily="34" charset="0"/>
              </a:rPr>
              <a:t>vivant</a:t>
            </a:r>
            <a:endParaRPr lang="fr-FR" sz="2800" b="1" dirty="0">
              <a:solidFill>
                <a:srgbClr val="FF0066"/>
              </a:solidFill>
              <a:cs typeface="Arial" panose="020B0604020202020204" pitchFamily="34" charset="0"/>
            </a:endParaRPr>
          </a:p>
        </p:txBody>
      </p:sp>
      <p:sp>
        <p:nvSpPr>
          <p:cNvPr id="11" name="Rectangle 10"/>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7" name="Rectangle 6"/>
          <p:cNvSpPr/>
          <p:nvPr/>
        </p:nvSpPr>
        <p:spPr>
          <a:xfrm>
            <a:off x="1913338" y="2121375"/>
            <a:ext cx="4947958" cy="646331"/>
          </a:xfrm>
          <a:prstGeom prst="rect">
            <a:avLst/>
          </a:prstGeom>
          <a:solidFill>
            <a:schemeClr val="bg1"/>
          </a:solidFill>
        </p:spPr>
        <p:txBody>
          <a:bodyPr wrap="none" anchor="ctr">
            <a:spAutoFit/>
          </a:bodyPr>
          <a:lstStyle/>
          <a:p>
            <a:r>
              <a:rPr lang="fr-FR" sz="2000" dirty="0" smtClean="0">
                <a:solidFill>
                  <a:srgbClr val="015A8F"/>
                </a:solidFill>
                <a:cs typeface="Arial" panose="020B0604020202020204" pitchFamily="34" charset="0"/>
              </a:rPr>
              <a:t>Vivent partiellement </a:t>
            </a:r>
            <a:r>
              <a:rPr lang="fr-FR" sz="2000" dirty="0">
                <a:solidFill>
                  <a:srgbClr val="015A8F"/>
                </a:solidFill>
                <a:cs typeface="Arial" panose="020B0604020202020204" pitchFamily="34" charset="0"/>
              </a:rPr>
              <a:t>ou </a:t>
            </a:r>
            <a:r>
              <a:rPr lang="fr-FR" sz="2000" dirty="0" smtClean="0">
                <a:solidFill>
                  <a:srgbClr val="015A8F"/>
                </a:solidFill>
                <a:cs typeface="Arial" panose="020B0604020202020204" pitchFamily="34" charset="0"/>
              </a:rPr>
              <a:t>totalement la </a:t>
            </a:r>
            <a:r>
              <a:rPr lang="fr-FR" sz="3600" b="1" dirty="0" smtClean="0">
                <a:solidFill>
                  <a:srgbClr val="015A8F"/>
                </a:solidFill>
                <a:cs typeface="Arial" panose="020B0604020202020204" pitchFamily="34" charset="0"/>
              </a:rPr>
              <a:t>nuit</a:t>
            </a:r>
          </a:p>
        </p:txBody>
      </p:sp>
      <p:sp>
        <p:nvSpPr>
          <p:cNvPr id="6" name="ZoneTexte 5"/>
          <p:cNvSpPr txBox="1"/>
          <p:nvPr/>
        </p:nvSpPr>
        <p:spPr>
          <a:xfrm>
            <a:off x="2187112" y="1391414"/>
            <a:ext cx="3157977" cy="954107"/>
          </a:xfrm>
          <a:prstGeom prst="rect">
            <a:avLst/>
          </a:prstGeom>
          <a:noFill/>
        </p:spPr>
        <p:txBody>
          <a:bodyPr wrap="square" rtlCol="0">
            <a:spAutoFit/>
          </a:bodyPr>
          <a:lstStyle/>
          <a:p>
            <a:pPr algn="just"/>
            <a:r>
              <a:rPr lang="fr-FR" sz="2800" b="1" dirty="0">
                <a:solidFill>
                  <a:srgbClr val="015A8F"/>
                </a:solidFill>
                <a:cs typeface="Arial" panose="020B0604020202020204" pitchFamily="34" charset="0"/>
              </a:rPr>
              <a:t>28% des vertébrés </a:t>
            </a:r>
          </a:p>
          <a:p>
            <a:pPr algn="just"/>
            <a:r>
              <a:rPr lang="fr-FR" sz="2800" b="1" dirty="0">
                <a:solidFill>
                  <a:srgbClr val="015A8F"/>
                </a:solidFill>
                <a:cs typeface="Arial" panose="020B0604020202020204" pitchFamily="34" charset="0"/>
              </a:rPr>
              <a:t>64% des invertébrés</a:t>
            </a:r>
            <a:endParaRPr lang="fr-FR" dirty="0">
              <a:solidFill>
                <a:srgbClr val="015A8F"/>
              </a:solidFill>
              <a:cs typeface="Arial" panose="020B0604020202020204" pitchFamily="34" charset="0"/>
            </a:endParaRPr>
          </a:p>
        </p:txBody>
      </p:sp>
      <p:sp>
        <p:nvSpPr>
          <p:cNvPr id="12" name="Flèche droite 11"/>
          <p:cNvSpPr/>
          <p:nvPr/>
        </p:nvSpPr>
        <p:spPr>
          <a:xfrm rot="2310338">
            <a:off x="2889618" y="5087589"/>
            <a:ext cx="693213" cy="4152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0066"/>
              </a:solidFill>
            </a:endParaRPr>
          </a:p>
        </p:txBody>
      </p:sp>
      <p:pic>
        <p:nvPicPr>
          <p:cNvPr id="17"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976" y="1422617"/>
            <a:ext cx="4772387" cy="123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85" y="4493636"/>
            <a:ext cx="1592082" cy="180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hauve Souris, Lune, Nuit, Ci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85" y="1933620"/>
            <a:ext cx="1592082" cy="2384616"/>
          </a:xfrm>
          <a:prstGeom prst="rect">
            <a:avLst/>
          </a:prstGeom>
          <a:noFill/>
          <a:extLst>
            <a:ext uri="{909E8E84-426E-40DD-AFC4-6F175D3DCCD1}">
              <a14:hiddenFill xmlns:a14="http://schemas.microsoft.com/office/drawing/2010/main">
                <a:solidFill>
                  <a:srgbClr val="FFFFFF"/>
                </a:solidFill>
              </a14:hiddenFill>
            </a:ext>
          </a:extLst>
        </p:spPr>
      </p:pic>
      <p:sp>
        <p:nvSpPr>
          <p:cNvPr id="24" name="Sous-titre 2"/>
          <p:cNvSpPr txBox="1">
            <a:spLocks/>
          </p:cNvSpPr>
          <p:nvPr/>
        </p:nvSpPr>
        <p:spPr>
          <a:xfrm>
            <a:off x="1945878" y="2827813"/>
            <a:ext cx="11512061" cy="14149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b="1" dirty="0">
                <a:cs typeface="Arial" panose="020B0604020202020204" pitchFamily="34" charset="0"/>
              </a:rPr>
              <a:t>La lumière artificielle :</a:t>
            </a:r>
          </a:p>
          <a:p>
            <a:pPr algn="l"/>
            <a:endParaRPr lang="fr-FR" dirty="0"/>
          </a:p>
        </p:txBody>
      </p:sp>
      <p:sp>
        <p:nvSpPr>
          <p:cNvPr id="25" name="Rectangle 24"/>
          <p:cNvSpPr/>
          <p:nvPr/>
        </p:nvSpPr>
        <p:spPr>
          <a:xfrm>
            <a:off x="3648194" y="5026590"/>
            <a:ext cx="4153766" cy="584775"/>
          </a:xfrm>
          <a:prstGeom prst="rect">
            <a:avLst/>
          </a:prstGeom>
          <a:solidFill>
            <a:schemeClr val="bg1"/>
          </a:solidFill>
          <a:ln>
            <a:noFill/>
          </a:ln>
        </p:spPr>
        <p:txBody>
          <a:bodyPr wrap="none" anchor="ctr">
            <a:spAutoFit/>
          </a:bodyPr>
          <a:lstStyle/>
          <a:p>
            <a:r>
              <a:rPr lang="fr-FR" sz="3200" b="1" dirty="0">
                <a:solidFill>
                  <a:srgbClr val="FF0000"/>
                </a:solidFill>
                <a:cs typeface="Arial" panose="020B0604020202020204" pitchFamily="34" charset="0"/>
              </a:rPr>
              <a:t>p</a:t>
            </a:r>
            <a:r>
              <a:rPr lang="fr-FR" sz="3200" b="1" dirty="0" smtClean="0">
                <a:solidFill>
                  <a:srgbClr val="FF0000"/>
                </a:solidFill>
                <a:cs typeface="Arial" panose="020B0604020202020204" pitchFamily="34" charset="0"/>
              </a:rPr>
              <a:t>opulations &amp; diversité</a:t>
            </a:r>
          </a:p>
        </p:txBody>
      </p:sp>
      <p:sp>
        <p:nvSpPr>
          <p:cNvPr id="13" name="Espace réservé du pied de page 12"/>
          <p:cNvSpPr>
            <a:spLocks noGrp="1"/>
          </p:cNvSpPr>
          <p:nvPr>
            <p:ph type="ftr" sz="quarter" idx="11"/>
          </p:nvPr>
        </p:nvSpPr>
        <p:spPr>
          <a:xfrm>
            <a:off x="4038600" y="6365875"/>
            <a:ext cx="4114800" cy="365125"/>
          </a:xfrm>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53307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latin typeface="Arial Narrow" pitchFamily="34" charset="0"/>
              </a:rPr>
              <a:t>   </a:t>
            </a:r>
          </a:p>
        </p:txBody>
      </p:sp>
      <p:sp>
        <p:nvSpPr>
          <p:cNvPr id="2" name="Titre 1"/>
          <p:cNvSpPr>
            <a:spLocks noGrp="1"/>
          </p:cNvSpPr>
          <p:nvPr>
            <p:ph type="ctrTitle"/>
          </p:nvPr>
        </p:nvSpPr>
        <p:spPr>
          <a:xfrm>
            <a:off x="528" y="137209"/>
            <a:ext cx="11175999" cy="698621"/>
          </a:xfrm>
        </p:spPr>
        <p:txBody>
          <a:bodyPr>
            <a:normAutofit/>
          </a:bodyPr>
          <a:lstStyle/>
          <a:p>
            <a:pPr marL="361950" algn="l"/>
            <a:r>
              <a:rPr lang="fr-FR" sz="3600" b="1" i="1" dirty="0" smtClean="0">
                <a:solidFill>
                  <a:srgbClr val="F9EE5A"/>
                </a:solidFill>
                <a:latin typeface="Arial" panose="020B0604020202020204" pitchFamily="34" charset="0"/>
                <a:cs typeface="Arial" panose="020B0604020202020204" pitchFamily="34" charset="0"/>
              </a:rPr>
              <a:t>Impact sur la santé &amp; le sommeil</a:t>
            </a:r>
            <a:endParaRPr lang="fr-FR" sz="3600" b="1" i="1" dirty="0">
              <a:solidFill>
                <a:srgbClr val="F9EE5A"/>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79939" y="1410672"/>
            <a:ext cx="11512061" cy="1414909"/>
          </a:xfrm>
        </p:spPr>
        <p:txBody>
          <a:bodyPr>
            <a:noAutofit/>
          </a:bodyPr>
          <a:lstStyle/>
          <a:p>
            <a:pPr algn="just"/>
            <a:r>
              <a:rPr lang="fr-FR" sz="2000" b="1" dirty="0" smtClean="0">
                <a:latin typeface="Arial" panose="020B0604020202020204" pitchFamily="34" charset="0"/>
                <a:cs typeface="Arial" panose="020B0604020202020204" pitchFamily="34" charset="0"/>
              </a:rPr>
              <a:t>La lumière synchronise nos rythmes biologiques et impacte le sommeil</a:t>
            </a:r>
          </a:p>
          <a:p>
            <a:pPr algn="just"/>
            <a:r>
              <a:rPr lang="fr-FR" sz="2000" dirty="0" smtClean="0">
                <a:latin typeface="Arial" panose="020B0604020202020204" pitchFamily="34" charset="0"/>
                <a:cs typeface="Arial" panose="020B0604020202020204" pitchFamily="34" charset="0"/>
              </a:rPr>
              <a:t>	La </a:t>
            </a:r>
            <a:r>
              <a:rPr lang="fr-FR" sz="2000" dirty="0">
                <a:latin typeface="Arial" panose="020B0604020202020204" pitchFamily="34" charset="0"/>
                <a:cs typeface="Arial" panose="020B0604020202020204" pitchFamily="34" charset="0"/>
              </a:rPr>
              <a:t>lumière intrusive diminue la production de mélatonine déclenchée dans </a:t>
            </a:r>
            <a:r>
              <a:rPr lang="fr-FR" sz="2000" dirty="0" smtClean="0">
                <a:latin typeface="Arial" panose="020B0604020202020204" pitchFamily="34" charset="0"/>
                <a:cs typeface="Arial" panose="020B0604020202020204" pitchFamily="34" charset="0"/>
              </a:rPr>
              <a:t>l’obscurité</a:t>
            </a:r>
          </a:p>
          <a:p>
            <a:pPr algn="just"/>
            <a:r>
              <a:rPr lang="fr-FR" sz="2000" dirty="0" smtClean="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a:t>
            </a:r>
            <a:r>
              <a:rPr lang="fr-FR" sz="2000" dirty="0" smtClean="0">
                <a:latin typeface="Arial" panose="020B0604020202020204" pitchFamily="34" charset="0"/>
                <a:cs typeface="Arial" panose="020B0604020202020204" pitchFamily="34" charset="0"/>
              </a:rPr>
              <a:t>clairage public à l’origine d’insomnies</a:t>
            </a:r>
          </a:p>
        </p:txBody>
      </p:sp>
      <p:sp>
        <p:nvSpPr>
          <p:cNvPr id="8" name="ZoneTexte 7"/>
          <p:cNvSpPr txBox="1"/>
          <p:nvPr/>
        </p:nvSpPr>
        <p:spPr>
          <a:xfrm>
            <a:off x="1110100" y="2994870"/>
            <a:ext cx="7069165" cy="1200329"/>
          </a:xfrm>
          <a:prstGeom prst="rect">
            <a:avLst/>
          </a:prstGeom>
          <a:noFill/>
        </p:spPr>
        <p:txBody>
          <a:bodyPr wrap="square" rtlCol="0">
            <a:spAutoFit/>
          </a:bodyPr>
          <a:lstStyle/>
          <a:p>
            <a:pPr algn="just"/>
            <a:r>
              <a:rPr lang="fr-FR" b="1" dirty="0">
                <a:solidFill>
                  <a:srgbClr val="015A8F"/>
                </a:solidFill>
                <a:latin typeface="Arial" panose="020B0604020202020204" pitchFamily="34" charset="0"/>
                <a:cs typeface="Arial" panose="020B0604020202020204" pitchFamily="34" charset="0"/>
              </a:rPr>
              <a:t>24 % des français déclarent être gênés par les sources lumineuses de l’éclairage public, lors de l’enquête de la 13ème journée du sommeil de l’Institut National de la Santé et de la Vigilance (INSV)</a:t>
            </a:r>
            <a:endParaRPr lang="fr-FR" i="1" dirty="0">
              <a:solidFill>
                <a:srgbClr val="015A8F"/>
              </a:solidFill>
              <a:latin typeface="Arial" panose="020B0604020202020204" pitchFamily="34" charset="0"/>
              <a:cs typeface="Arial" panose="020B0604020202020204" pitchFamily="34" charset="0"/>
            </a:endParaRPr>
          </a:p>
        </p:txBody>
      </p:sp>
      <p:sp>
        <p:nvSpPr>
          <p:cNvPr id="9" name="ZoneTexte 8"/>
          <p:cNvSpPr txBox="1"/>
          <p:nvPr/>
        </p:nvSpPr>
        <p:spPr>
          <a:xfrm>
            <a:off x="2951716" y="4936025"/>
            <a:ext cx="9894571" cy="461665"/>
          </a:xfrm>
          <a:prstGeom prst="rect">
            <a:avLst/>
          </a:prstGeom>
          <a:noFill/>
        </p:spPr>
        <p:txBody>
          <a:bodyPr wrap="square" rtlCol="0">
            <a:spAutoFit/>
          </a:bodyPr>
          <a:lstStyle/>
          <a:p>
            <a:pPr algn="just"/>
            <a:r>
              <a:rPr lang="fr-FR" sz="2400" b="1" dirty="0" smtClean="0">
                <a:solidFill>
                  <a:srgbClr val="FF0066"/>
                </a:solidFill>
                <a:latin typeface="Arial" panose="020B0604020202020204" pitchFamily="34" charset="0"/>
                <a:cs typeface="Arial" panose="020B0604020202020204" pitchFamily="34" charset="0"/>
              </a:rPr>
              <a:t>éclairages intrusifs / direct sur les habitations</a:t>
            </a:r>
            <a:endParaRPr lang="fr-FR" sz="2200" dirty="0">
              <a:solidFill>
                <a:srgbClr val="FF0066"/>
              </a:solidFill>
              <a:latin typeface="Arial" panose="020B0604020202020204" pitchFamily="34" charset="0"/>
              <a:cs typeface="Arial" panose="020B0604020202020204" pitchFamily="34" charset="0"/>
            </a:endParaRPr>
          </a:p>
        </p:txBody>
      </p:sp>
      <p:sp>
        <p:nvSpPr>
          <p:cNvPr id="11" name="Rectangle 10"/>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latin typeface="Arial Narrow" pitchFamily="34" charset="0"/>
            </a:endParaRPr>
          </a:p>
        </p:txBody>
      </p:sp>
      <p:pic>
        <p:nvPicPr>
          <p:cNvPr id="17" name="Picture 2" descr="Mairie de Montaigut-Sur-S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28" y="4181961"/>
            <a:ext cx="2043499" cy="20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132" y="2437746"/>
            <a:ext cx="19621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72110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219076" y="195991"/>
            <a:ext cx="9953625" cy="651323"/>
          </a:xfrm>
        </p:spPr>
        <p:txBody>
          <a:bodyPr>
            <a:normAutofit/>
          </a:bodyPr>
          <a:lstStyle/>
          <a:p>
            <a:pPr marL="361950" algn="l"/>
            <a:r>
              <a:rPr lang="fr-FR" sz="3600" dirty="0" smtClean="0">
                <a:solidFill>
                  <a:srgbClr val="F9EE5A"/>
                </a:solidFill>
                <a:latin typeface="+mn-lt"/>
                <a:cs typeface="Arial" panose="020B0604020202020204" pitchFamily="34" charset="0"/>
              </a:rPr>
              <a:t>Agenda</a:t>
            </a:r>
            <a:endParaRPr lang="fr-FR" sz="3600" b="1" i="1" dirty="0">
              <a:solidFill>
                <a:srgbClr val="F9EE5A"/>
              </a:solidFill>
              <a:latin typeface="+mn-lt"/>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graphicFrame>
        <p:nvGraphicFramePr>
          <p:cNvPr id="13" name="Diagramme 12"/>
          <p:cNvGraphicFramePr/>
          <p:nvPr>
            <p:extLst>
              <p:ext uri="{D42A27DB-BD31-4B8C-83A1-F6EECF244321}">
                <p14:modId xmlns:p14="http://schemas.microsoft.com/office/powerpoint/2010/main" val="1212596440"/>
              </p:ext>
            </p:extLst>
          </p:nvPr>
        </p:nvGraphicFramePr>
        <p:xfrm>
          <a:off x="3949700" y="1314056"/>
          <a:ext cx="6601254" cy="482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Mairie de Montaigut-Sur-S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84" y="1320800"/>
            <a:ext cx="3378563" cy="478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105923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446"/>
            <a:ext cx="5952280" cy="4820644"/>
          </a:xfrm>
          <a:prstGeom prst="rect">
            <a:avLst/>
          </a:prstGeom>
        </p:spPr>
      </p:pic>
      <p:sp>
        <p:nvSpPr>
          <p:cNvPr id="6" name="Rectangle 5"/>
          <p:cNvSpPr/>
          <p:nvPr/>
        </p:nvSpPr>
        <p:spPr bwMode="auto">
          <a:xfrm rot="16200000">
            <a:off x="5729215" y="-5632552"/>
            <a:ext cx="733465" cy="12191966"/>
          </a:xfrm>
          <a:prstGeom prst="rect">
            <a:avLst/>
          </a:prstGeom>
          <a:solidFill>
            <a:srgbClr val="272255"/>
          </a:solidFill>
          <a:ln w="9525" cap="flat" cmpd="sng" algn="ctr">
            <a:noFill/>
            <a:prstDash val="solid"/>
            <a:miter lim="800000"/>
            <a:headEnd type="none" w="med" len="med"/>
            <a:tailEnd type="none" w="med" len="med"/>
          </a:ln>
          <a:effectLst/>
        </p:spPr>
        <p:txBody>
          <a:bodyPr wrap="none"/>
          <a:lstStyle/>
          <a:p>
            <a:r>
              <a:rPr kumimoji="1" lang="fr-FR" sz="1400" spc="300" dirty="0">
                <a:solidFill>
                  <a:schemeClr val="bg1"/>
                </a:solidFill>
              </a:rPr>
              <a:t>   </a:t>
            </a:r>
          </a:p>
        </p:txBody>
      </p:sp>
      <p:sp>
        <p:nvSpPr>
          <p:cNvPr id="2" name="Titre 1"/>
          <p:cNvSpPr>
            <a:spLocks noGrp="1"/>
          </p:cNvSpPr>
          <p:nvPr>
            <p:ph type="ctrTitle"/>
          </p:nvPr>
        </p:nvSpPr>
        <p:spPr>
          <a:xfrm>
            <a:off x="-219076" y="195991"/>
            <a:ext cx="9953625" cy="651323"/>
          </a:xfrm>
        </p:spPr>
        <p:txBody>
          <a:bodyPr>
            <a:normAutofit/>
          </a:bodyPr>
          <a:lstStyle/>
          <a:p>
            <a:pPr marL="361950"/>
            <a:r>
              <a:rPr lang="fr-FR" sz="3600" dirty="0">
                <a:solidFill>
                  <a:srgbClr val="F9EE5A"/>
                </a:solidFill>
                <a:latin typeface="+mn-lt"/>
                <a:cs typeface="Arial" panose="020B0604020202020204" pitchFamily="34" charset="0"/>
              </a:rPr>
              <a:t>L’éclairage public – </a:t>
            </a:r>
            <a:r>
              <a:rPr lang="fr-FR" sz="3600" b="1" i="1" dirty="0">
                <a:solidFill>
                  <a:srgbClr val="F9EE5A"/>
                </a:solidFill>
                <a:latin typeface="+mn-lt"/>
                <a:cs typeface="Arial" panose="020B0604020202020204" pitchFamily="34" charset="0"/>
              </a:rPr>
              <a:t>Quelques chiffres</a:t>
            </a:r>
          </a:p>
        </p:txBody>
      </p:sp>
      <p:sp>
        <p:nvSpPr>
          <p:cNvPr id="3" name="Sous-titre 2"/>
          <p:cNvSpPr>
            <a:spLocks noGrp="1"/>
          </p:cNvSpPr>
          <p:nvPr>
            <p:ph type="subTitle" idx="1"/>
          </p:nvPr>
        </p:nvSpPr>
        <p:spPr>
          <a:xfrm>
            <a:off x="4475580" y="5352495"/>
            <a:ext cx="7529315" cy="923450"/>
          </a:xfrm>
        </p:spPr>
        <p:txBody>
          <a:bodyPr>
            <a:normAutofit/>
          </a:bodyPr>
          <a:lstStyle/>
          <a:p>
            <a:pPr algn="l"/>
            <a:r>
              <a:rPr lang="fr-FR" b="1" dirty="0" smtClean="0">
                <a:solidFill>
                  <a:srgbClr val="FF0066"/>
                </a:solidFill>
                <a:cs typeface="Arial" panose="020B0604020202020204" pitchFamily="34" charset="0"/>
              </a:rPr>
              <a:t>4 </a:t>
            </a:r>
            <a:r>
              <a:rPr lang="fr-FR" b="1" dirty="0">
                <a:solidFill>
                  <a:srgbClr val="FF0066"/>
                </a:solidFill>
                <a:cs typeface="Arial" panose="020B0604020202020204" pitchFamily="34" charset="0"/>
              </a:rPr>
              <a:t>200 h/an </a:t>
            </a:r>
            <a:r>
              <a:rPr lang="fr-FR" dirty="0">
                <a:solidFill>
                  <a:srgbClr val="FF0066"/>
                </a:solidFill>
                <a:cs typeface="Arial" panose="020B0604020202020204" pitchFamily="34" charset="0"/>
              </a:rPr>
              <a:t>d’utilisation par point lumineux</a:t>
            </a:r>
          </a:p>
          <a:p>
            <a:pPr algn="l"/>
            <a:endParaRPr lang="fr-FR" dirty="0">
              <a:solidFill>
                <a:srgbClr val="06457C"/>
              </a:solidFill>
              <a:cs typeface="Arial" panose="020B0604020202020204" pitchFamily="34" charset="0"/>
            </a:endParaRPr>
          </a:p>
        </p:txBody>
      </p:sp>
      <p:sp>
        <p:nvSpPr>
          <p:cNvPr id="7" name="Rectangle 6"/>
          <p:cNvSpPr/>
          <p:nvPr/>
        </p:nvSpPr>
        <p:spPr bwMode="auto">
          <a:xfrm rot="16200000">
            <a:off x="6024529" y="-6024563"/>
            <a:ext cx="142874" cy="12192000"/>
          </a:xfrm>
          <a:prstGeom prst="rect">
            <a:avLst/>
          </a:prstGeom>
          <a:solidFill>
            <a:srgbClr val="015A8F"/>
          </a:solidFill>
          <a:ln w="9525" cap="flat" cmpd="sng" algn="ctr">
            <a:noFill/>
            <a:prstDash val="solid"/>
            <a:miter lim="800000"/>
            <a:headEnd type="none" w="med" len="med"/>
            <a:tailEnd type="none" w="med" len="med"/>
          </a:ln>
          <a:effectLst/>
        </p:spPr>
        <p:txBody>
          <a:bodyPr wrap="none"/>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fr-FR" sz="1400" spc="300" dirty="0">
              <a:solidFill>
                <a:schemeClr val="bg1"/>
              </a:solidFill>
            </a:endParaRPr>
          </a:p>
        </p:txBody>
      </p:sp>
      <p:sp>
        <p:nvSpPr>
          <p:cNvPr id="5" name="Rectangle 4"/>
          <p:cNvSpPr/>
          <p:nvPr/>
        </p:nvSpPr>
        <p:spPr>
          <a:xfrm>
            <a:off x="5186149" y="1052446"/>
            <a:ext cx="6818746" cy="3785652"/>
          </a:xfrm>
          <a:prstGeom prst="rect">
            <a:avLst/>
          </a:prstGeom>
        </p:spPr>
        <p:txBody>
          <a:bodyPr wrap="square">
            <a:spAutoFit/>
          </a:bodyPr>
          <a:lstStyle/>
          <a:p>
            <a:pPr algn="ctr"/>
            <a:r>
              <a:rPr lang="fr-FR" sz="2800" i="1" dirty="0">
                <a:cs typeface="Arial" panose="020B0604020202020204" pitchFamily="34" charset="0"/>
              </a:rPr>
              <a:t>En France</a:t>
            </a:r>
            <a:r>
              <a:rPr lang="fr-FR" sz="2800" dirty="0">
                <a:cs typeface="Arial" panose="020B0604020202020204" pitchFamily="34" charset="0"/>
              </a:rPr>
              <a:t> </a:t>
            </a:r>
            <a:r>
              <a:rPr lang="fr-FR" sz="3600" b="1" dirty="0">
                <a:cs typeface="Arial" panose="020B0604020202020204" pitchFamily="34" charset="0"/>
              </a:rPr>
              <a:t>10 millions </a:t>
            </a:r>
          </a:p>
          <a:p>
            <a:pPr algn="ctr"/>
            <a:r>
              <a:rPr lang="fr-FR" sz="3600" b="1" dirty="0">
                <a:cs typeface="Arial" panose="020B0604020202020204" pitchFamily="34" charset="0"/>
              </a:rPr>
              <a:t>de points lumineux</a:t>
            </a:r>
          </a:p>
          <a:p>
            <a:r>
              <a:rPr lang="fr-FR" sz="2800" dirty="0">
                <a:cs typeface="Arial" panose="020B0604020202020204" pitchFamily="34" charset="0"/>
                <a:sym typeface="Wingdings" panose="05000000000000000000" pitchFamily="2" charset="2"/>
              </a:rPr>
              <a:t> C</a:t>
            </a:r>
            <a:r>
              <a:rPr lang="fr-FR" sz="2800" dirty="0">
                <a:cs typeface="Arial" panose="020B0604020202020204" pitchFamily="34" charset="0"/>
              </a:rPr>
              <a:t>onsommation annuelle : 7 TWh</a:t>
            </a:r>
          </a:p>
          <a:p>
            <a:pPr>
              <a:spcBef>
                <a:spcPts val="1800"/>
              </a:spcBef>
            </a:pPr>
            <a:r>
              <a:rPr lang="fr-FR" sz="2800" dirty="0">
                <a:cs typeface="Arial" panose="020B0604020202020204" pitchFamily="34" charset="0"/>
                <a:sym typeface="Wingdings" panose="05000000000000000000" pitchFamily="2" charset="2"/>
              </a:rPr>
              <a:t> </a:t>
            </a:r>
            <a:r>
              <a:rPr lang="fr-FR" sz="2800" dirty="0">
                <a:cs typeface="Arial" panose="020B0604020202020204" pitchFamily="34" charset="0"/>
              </a:rPr>
              <a:t>Plus de </a:t>
            </a:r>
            <a:r>
              <a:rPr lang="fr-FR" sz="3200" b="1" dirty="0">
                <a:cs typeface="Arial" panose="020B0604020202020204" pitchFamily="34" charset="0"/>
              </a:rPr>
              <a:t>45% des consommations d’électricité </a:t>
            </a:r>
            <a:r>
              <a:rPr lang="fr-FR" sz="2800" dirty="0">
                <a:cs typeface="Arial" panose="020B0604020202020204" pitchFamily="34" charset="0"/>
              </a:rPr>
              <a:t>des communes</a:t>
            </a:r>
          </a:p>
          <a:p>
            <a:pPr>
              <a:spcBef>
                <a:spcPts val="600"/>
              </a:spcBef>
            </a:pPr>
            <a:r>
              <a:rPr lang="fr-FR" sz="2800" dirty="0">
                <a:cs typeface="Arial" panose="020B0604020202020204" pitchFamily="34" charset="0"/>
                <a:sym typeface="Wingdings" panose="05000000000000000000" pitchFamily="2" charset="2"/>
              </a:rPr>
              <a:t> </a:t>
            </a:r>
            <a:r>
              <a:rPr lang="fr-FR" sz="2800" dirty="0">
                <a:cs typeface="Arial" panose="020B0604020202020204" pitchFamily="34" charset="0"/>
              </a:rPr>
              <a:t>40% de la facture d’électricité communale</a:t>
            </a:r>
          </a:p>
          <a:p>
            <a:pPr algn="ctr"/>
            <a:endParaRPr lang="fr-FR" sz="2800" dirty="0">
              <a:cs typeface="Arial" panose="020B0604020202020204" pitchFamily="34" charset="0"/>
            </a:endParaRPr>
          </a:p>
        </p:txBody>
      </p:sp>
      <p:pic>
        <p:nvPicPr>
          <p:cNvPr id="10" name="Picture 2" descr="Mairie de Montaigut-Sur-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047" y="6286499"/>
            <a:ext cx="1752600" cy="57150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8"/>
          <p:cNvSpPr>
            <a:spLocks noGrp="1"/>
          </p:cNvSpPr>
          <p:nvPr>
            <p:ph type="ftr" sz="quarter" idx="11"/>
          </p:nvPr>
        </p:nvSpPr>
        <p:spPr/>
        <p:txBody>
          <a:bodyPr/>
          <a:lstStyle/>
          <a:p>
            <a:r>
              <a:rPr lang="fr-FR" smtClean="0"/>
              <a:t>Extinction de Nuit - Montaigut sur Save 2021-03</a:t>
            </a:r>
            <a:endParaRPr lang="fr-FR"/>
          </a:p>
        </p:txBody>
      </p:sp>
    </p:spTree>
    <p:extLst>
      <p:ext uri="{BB962C8B-B14F-4D97-AF65-F5344CB8AC3E}">
        <p14:creationId xmlns:p14="http://schemas.microsoft.com/office/powerpoint/2010/main" val="2409506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ureau Veritas Energie">
    <a:dk1>
      <a:sysClr val="windowText" lastClr="000000"/>
    </a:dk1>
    <a:lt1>
      <a:srgbClr val="FFFFFF"/>
    </a:lt1>
    <a:dk2>
      <a:srgbClr val="990000"/>
    </a:dk2>
    <a:lt2>
      <a:srgbClr val="FFFFFF"/>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Bureau Verit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5795</TotalTime>
  <Words>1727</Words>
  <Application>Microsoft Office PowerPoint</Application>
  <PresentationFormat>Personnalisé</PresentationFormat>
  <Paragraphs>313</Paragraphs>
  <Slides>27</Slides>
  <Notes>9</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Extinction de nuit et gestion de l’éclairage public</vt:lpstr>
      <vt:lpstr>Agenda</vt:lpstr>
      <vt:lpstr>Agenda</vt:lpstr>
      <vt:lpstr>Qu’est ce que la pollution lumineuse ?</vt:lpstr>
      <vt:lpstr>Pollution nocturne</vt:lpstr>
      <vt:lpstr>Impact majeur sur la Biodiversité</vt:lpstr>
      <vt:lpstr>Impact sur la santé &amp; le sommeil</vt:lpstr>
      <vt:lpstr>Agenda</vt:lpstr>
      <vt:lpstr>L’éclairage public – Quelques chiffres</vt:lpstr>
      <vt:lpstr>Eclairer juste</vt:lpstr>
      <vt:lpstr>Règlementation</vt:lpstr>
      <vt:lpstr>Agenda</vt:lpstr>
      <vt:lpstr>L’extinction de nuit</vt:lpstr>
      <vt:lpstr>L’extinction de nuit – Pourquoi ?</vt:lpstr>
      <vt:lpstr>L’extinction de nuit – Comment?</vt:lpstr>
      <vt:lpstr>Gestion de l’éclairage public – Différents procédés</vt:lpstr>
      <vt:lpstr>L’extinction de nuit – Quel dispositif choisir ?</vt:lpstr>
      <vt:lpstr>Responsabilité de la Commune</vt:lpstr>
      <vt:lpstr>L’extinction de nuit – Signalisation</vt:lpstr>
      <vt:lpstr>Insécurité : contre les a priori</vt:lpstr>
      <vt:lpstr>Agenda</vt:lpstr>
      <vt:lpstr>EP : Situation actuelle à Montaigut</vt:lpstr>
      <vt:lpstr>Factures 2020 d’Electricité à Montaigut</vt:lpstr>
      <vt:lpstr>Objectifs de changer notre gestion de l’EP à Montaigut</vt:lpstr>
      <vt:lpstr>Projet d’extinction nocturne à Montaigut</vt:lpstr>
      <vt:lpstr>Expérimentation d’extinction nocturne à Montaigut</vt:lpstr>
      <vt:lpstr>La transition énergétique est un impératif et un gisement d’économies pour nos communes. La lutte contre la pollution lumineuse et pour la reconquête du ciel nocturne est à la fois une opportunité d’économies d’énergie et d’argent public. C’est une nécessité pour la protection de la biodiversité nocturne et de notre cadre de vie…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Extinction de nuit</dc:title>
  <dc:creator>Roland MASSON</dc:creator>
  <cp:lastModifiedBy>Roland</cp:lastModifiedBy>
  <cp:revision>281</cp:revision>
  <cp:lastPrinted>2020-10-07T14:51:59Z</cp:lastPrinted>
  <dcterms:created xsi:type="dcterms:W3CDTF">2020-01-08T13:05:16Z</dcterms:created>
  <dcterms:modified xsi:type="dcterms:W3CDTF">2021-04-12T20:49:13Z</dcterms:modified>
</cp:coreProperties>
</file>